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58" r:id="rId4"/>
    <p:sldId id="310" r:id="rId5"/>
    <p:sldId id="428" r:id="rId6"/>
    <p:sldId id="259" r:id="rId7"/>
    <p:sldId id="403" r:id="rId8"/>
    <p:sldId id="404" r:id="rId9"/>
    <p:sldId id="405" r:id="rId10"/>
    <p:sldId id="413" r:id="rId11"/>
    <p:sldId id="406" r:id="rId12"/>
    <p:sldId id="407" r:id="rId13"/>
    <p:sldId id="414" r:id="rId14"/>
    <p:sldId id="408" r:id="rId15"/>
    <p:sldId id="409" r:id="rId16"/>
    <p:sldId id="416" r:id="rId17"/>
    <p:sldId id="417" r:id="rId18"/>
    <p:sldId id="418" r:id="rId19"/>
    <p:sldId id="415" r:id="rId20"/>
    <p:sldId id="429" r:id="rId21"/>
    <p:sldId id="430" r:id="rId22"/>
    <p:sldId id="431" r:id="rId23"/>
    <p:sldId id="411" r:id="rId24"/>
    <p:sldId id="412" r:id="rId25"/>
    <p:sldId id="432" r:id="rId26"/>
    <p:sldId id="339" r:id="rId27"/>
    <p:sldId id="419" r:id="rId28"/>
    <p:sldId id="420" r:id="rId29"/>
    <p:sldId id="422" r:id="rId30"/>
    <p:sldId id="423" r:id="rId31"/>
    <p:sldId id="424" r:id="rId32"/>
    <p:sldId id="425" r:id="rId33"/>
    <p:sldId id="426" r:id="rId34"/>
    <p:sldId id="311" r:id="rId35"/>
    <p:sldId id="427" r:id="rId36"/>
    <p:sldId id="30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5"/>
    <a:srgbClr val="997AD8"/>
    <a:srgbClr val="007A37"/>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93" d="100"/>
          <a:sy n="93" d="100"/>
        </p:scale>
        <p:origin x="3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52367-5D7A-49D3-8D5E-B4D4B0FAD94E}" type="datetimeFigureOut">
              <a:rPr lang="en-US" smtClean="0"/>
              <a:t>4/2/2017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B162F-83BF-48EF-9CA3-91D9272004CE}" type="slidenum">
              <a:rPr lang="en-US" smtClean="0"/>
              <a:t>‹#›</a:t>
            </a:fld>
            <a:endParaRPr lang="en-US" dirty="0"/>
          </a:p>
        </p:txBody>
      </p:sp>
    </p:spTree>
    <p:extLst>
      <p:ext uri="{BB962C8B-B14F-4D97-AF65-F5344CB8AC3E}">
        <p14:creationId xmlns:p14="http://schemas.microsoft.com/office/powerpoint/2010/main" val="1609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Mass increases and bonuses for 15 or more employees as well as gift cards should be entered through the Comp Request Tool.</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5</a:t>
            </a:fld>
            <a:endParaRPr lang="en-US" dirty="0"/>
          </a:p>
        </p:txBody>
      </p:sp>
    </p:spTree>
    <p:extLst>
      <p:ext uri="{BB962C8B-B14F-4D97-AF65-F5344CB8AC3E}">
        <p14:creationId xmlns:p14="http://schemas.microsoft.com/office/powerpoint/2010/main" val="138269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very important to remember to click </a:t>
            </a:r>
            <a:r>
              <a:rPr lang="en-US" sz="1200" b="1" kern="1200" dirty="0">
                <a:solidFill>
                  <a:schemeClr val="tx1"/>
                </a:solidFill>
                <a:effectLst/>
                <a:latin typeface="+mn-lt"/>
                <a:ea typeface="+mn-ea"/>
                <a:cs typeface="+mn-cs"/>
              </a:rPr>
              <a:t>Add</a:t>
            </a:r>
            <a:r>
              <a:rPr lang="en-US" sz="1200" kern="1200" dirty="0">
                <a:solidFill>
                  <a:schemeClr val="tx1"/>
                </a:solidFill>
                <a:effectLst/>
                <a:latin typeface="+mn-lt"/>
                <a:ea typeface="+mn-ea"/>
                <a:cs typeface="+mn-cs"/>
              </a:rPr>
              <a:t> and re-add the Vacation Rate for legacy Progressive employees if necessary. Select “Vacation Rate” in Compensation Plan field. The amount entered should be the same amount the employee is paid per hour and then select “Hourly” in the Frequency field.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15</a:t>
            </a:fld>
            <a:endParaRPr lang="en-US" dirty="0"/>
          </a:p>
        </p:txBody>
      </p:sp>
    </p:spTree>
    <p:extLst>
      <p:ext uri="{BB962C8B-B14F-4D97-AF65-F5344CB8AC3E}">
        <p14:creationId xmlns:p14="http://schemas.microsoft.com/office/powerpoint/2010/main" val="380906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by reviewing the information in the Guidelines section of the page. “Daily Grade Profile” should be in the Grade Profile field.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16</a:t>
            </a:fld>
            <a:endParaRPr lang="en-US" dirty="0"/>
          </a:p>
        </p:txBody>
      </p:sp>
    </p:spTree>
    <p:extLst>
      <p:ext uri="{BB962C8B-B14F-4D97-AF65-F5344CB8AC3E}">
        <p14:creationId xmlns:p14="http://schemas.microsoft.com/office/powerpoint/2010/main" val="270030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employee is a legacy Progressive employee, scroll down to the Hourly section of the page, edit the amount, make sure “Hourly” is selected in the Frequency field, and save the changes.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17</a:t>
            </a:fld>
            <a:endParaRPr lang="en-US" dirty="0"/>
          </a:p>
        </p:txBody>
      </p:sp>
    </p:spTree>
    <p:extLst>
      <p:ext uri="{BB962C8B-B14F-4D97-AF65-F5344CB8AC3E}">
        <p14:creationId xmlns:p14="http://schemas.microsoft.com/office/powerpoint/2010/main" val="217489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scroll down to the Unit Salary section of the page and complete for both legacy Progressive and legacy Waste Connections employees. Make sure “Daily” is in the Frequency field and enter the new amount in the Per Unit Amount field and save the changes. Click </a:t>
            </a:r>
            <a:r>
              <a:rPr lang="en-US" sz="1200" b="1" kern="1200" dirty="0">
                <a:solidFill>
                  <a:schemeClr val="tx1"/>
                </a:solidFill>
                <a:effectLst/>
                <a:latin typeface="+mn-lt"/>
                <a:ea typeface="+mn-ea"/>
                <a:cs typeface="+mn-cs"/>
              </a:rPr>
              <a:t>Submit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18</a:t>
            </a:fld>
            <a:endParaRPr lang="en-US" dirty="0"/>
          </a:p>
        </p:txBody>
      </p:sp>
    </p:spTree>
    <p:extLst>
      <p:ext uri="{BB962C8B-B14F-4D97-AF65-F5344CB8AC3E}">
        <p14:creationId xmlns:p14="http://schemas.microsoft.com/office/powerpoint/2010/main" val="218198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in the Effective Date &amp; Reason section of the page. Enter the effective date in the Effective Date field and the reason for the incentive compensation change in the Reason field. Click the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icon.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19</a:t>
            </a:fld>
            <a:endParaRPr lang="en-US" dirty="0"/>
          </a:p>
        </p:txBody>
      </p:sp>
    </p:spTree>
    <p:extLst>
      <p:ext uri="{BB962C8B-B14F-4D97-AF65-F5344CB8AC3E}">
        <p14:creationId xmlns:p14="http://schemas.microsoft.com/office/powerpoint/2010/main" val="20961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information in the Guidelines section of the page. “Daily Grade Profile” should be in the Grade Profile field for an incentive-based compensation change.</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20</a:t>
            </a:fld>
            <a:endParaRPr lang="en-US" dirty="0"/>
          </a:p>
        </p:txBody>
      </p:sp>
    </p:spTree>
    <p:extLst>
      <p:ext uri="{BB962C8B-B14F-4D97-AF65-F5344CB8AC3E}">
        <p14:creationId xmlns:p14="http://schemas.microsoft.com/office/powerpoint/2010/main" val="345345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Scroll down to the Hourly section of the page. Edit the hourly rate by clicking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  Enter the new hourly amount in the Amount field. Make sure “Hourly” is selected in the Frequency field. The differential of the increase is reflected in the Amount Change and Percentage Change fields.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21</a:t>
            </a:fld>
            <a:endParaRPr lang="en-US" dirty="0"/>
          </a:p>
        </p:txBody>
      </p:sp>
    </p:spTree>
    <p:extLst>
      <p:ext uri="{BB962C8B-B14F-4D97-AF65-F5344CB8AC3E}">
        <p14:creationId xmlns:p14="http://schemas.microsoft.com/office/powerpoint/2010/main" val="276099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Per Unit Amount does not change and remains at 0.01, no changes in </a:t>
            </a:r>
            <a:r>
              <a:rPr lang="en-US" dirty="0" err="1"/>
              <a:t>thie</a:t>
            </a:r>
            <a:r>
              <a:rPr lang="en-US" dirty="0"/>
              <a:t> Unit Salary section are typically necessary. Click </a:t>
            </a:r>
            <a:r>
              <a:rPr lang="en-US" b="1" dirty="0"/>
              <a:t>Submit.</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22</a:t>
            </a:fld>
            <a:endParaRPr lang="en-US" dirty="0"/>
          </a:p>
        </p:txBody>
      </p:sp>
    </p:spTree>
    <p:extLst>
      <p:ext uri="{BB962C8B-B14F-4D97-AF65-F5344CB8AC3E}">
        <p14:creationId xmlns:p14="http://schemas.microsoft.com/office/powerpoint/2010/main" val="241720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Once compensation changes route for management approval, you can check the approval status from the employee’s profile. Click the </a:t>
            </a:r>
            <a:r>
              <a:rPr lang="en-US" sz="1200" b="1" u="none" strike="noStrike" kern="1200" dirty="0">
                <a:solidFill>
                  <a:schemeClr val="tx1"/>
                </a:solidFill>
                <a:effectLst/>
                <a:latin typeface="+mn-lt"/>
                <a:ea typeface="+mn-ea"/>
                <a:cs typeface="+mn-cs"/>
              </a:rPr>
              <a:t>Job</a:t>
            </a:r>
            <a:r>
              <a:rPr lang="en-US" sz="1200" u="none" strike="noStrike" kern="1200" dirty="0">
                <a:solidFill>
                  <a:schemeClr val="tx1"/>
                </a:solidFill>
                <a:effectLst/>
                <a:latin typeface="+mn-lt"/>
                <a:ea typeface="+mn-ea"/>
                <a:cs typeface="+mn-cs"/>
              </a:rPr>
              <a:t> tab and then click the </a:t>
            </a:r>
            <a:r>
              <a:rPr lang="en-US" sz="1200" b="1" u="none" strike="noStrike" kern="1200" dirty="0">
                <a:solidFill>
                  <a:schemeClr val="tx1"/>
                </a:solidFill>
                <a:effectLst/>
                <a:latin typeface="+mn-lt"/>
                <a:ea typeface="+mn-ea"/>
                <a:cs typeface="+mn-cs"/>
              </a:rPr>
              <a:t>Worker History </a:t>
            </a:r>
            <a:r>
              <a:rPr lang="en-US" sz="1200" u="none" strike="noStrike" kern="1200" dirty="0">
                <a:solidFill>
                  <a:schemeClr val="tx1"/>
                </a:solidFill>
                <a:effectLst/>
                <a:latin typeface="+mn-lt"/>
                <a:ea typeface="+mn-ea"/>
                <a:cs typeface="+mn-cs"/>
              </a:rPr>
              <a:t> sub-tab. Find the Compensation Change event under the Business Process column and click on it.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23</a:t>
            </a:fld>
            <a:endParaRPr lang="en-US" dirty="0"/>
          </a:p>
        </p:txBody>
      </p:sp>
    </p:spTree>
    <p:extLst>
      <p:ext uri="{BB962C8B-B14F-4D97-AF65-F5344CB8AC3E}">
        <p14:creationId xmlns:p14="http://schemas.microsoft.com/office/powerpoint/2010/main" val="159154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The View Event page displays allowing you to see the details and processes associated with the compensation change. Click the </a:t>
            </a:r>
            <a:r>
              <a:rPr lang="en-US" sz="1200" b="1" u="none" strike="noStrike" kern="1200" dirty="0">
                <a:solidFill>
                  <a:schemeClr val="tx1"/>
                </a:solidFill>
                <a:effectLst/>
                <a:latin typeface="+mn-lt"/>
                <a:ea typeface="+mn-ea"/>
                <a:cs typeface="+mn-cs"/>
              </a:rPr>
              <a:t>Process</a:t>
            </a:r>
            <a:r>
              <a:rPr lang="en-US" sz="1200" u="none" strike="noStrike" kern="1200" dirty="0">
                <a:solidFill>
                  <a:schemeClr val="tx1"/>
                </a:solidFill>
                <a:effectLst/>
                <a:latin typeface="+mn-lt"/>
                <a:ea typeface="+mn-ea"/>
                <a:cs typeface="+mn-cs"/>
              </a:rPr>
              <a:t> tab to review the status of the change and the responsible person. To review the remaining approval processes, click the </a:t>
            </a:r>
            <a:r>
              <a:rPr lang="en-US" sz="1200" b="1" u="none" strike="noStrike" kern="1200" dirty="0">
                <a:solidFill>
                  <a:schemeClr val="tx1"/>
                </a:solidFill>
                <a:effectLst/>
                <a:latin typeface="+mn-lt"/>
                <a:ea typeface="+mn-ea"/>
                <a:cs typeface="+mn-cs"/>
              </a:rPr>
              <a:t>Remaining Process </a:t>
            </a:r>
            <a:r>
              <a:rPr lang="en-US" sz="1200" u="none" strike="noStrike" kern="1200" dirty="0">
                <a:solidFill>
                  <a:schemeClr val="tx1"/>
                </a:solidFill>
                <a:effectLst/>
                <a:latin typeface="+mn-lt"/>
                <a:ea typeface="+mn-ea"/>
                <a:cs typeface="+mn-cs"/>
              </a:rPr>
              <a:t>button.</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24</a:t>
            </a:fld>
            <a:endParaRPr lang="en-US" dirty="0"/>
          </a:p>
        </p:txBody>
      </p:sp>
    </p:spTree>
    <p:extLst>
      <p:ext uri="{BB962C8B-B14F-4D97-AF65-F5344CB8AC3E}">
        <p14:creationId xmlns:p14="http://schemas.microsoft.com/office/powerpoint/2010/main" val="198724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From the employee’s profile, click </a:t>
            </a:r>
            <a:r>
              <a:rPr lang="en-US" sz="1200" b="1" u="none" strike="noStrike" kern="1200" dirty="0">
                <a:solidFill>
                  <a:schemeClr val="tx1"/>
                </a:solidFill>
                <a:effectLst/>
                <a:latin typeface="+mn-lt"/>
                <a:ea typeface="+mn-ea"/>
                <a:cs typeface="+mn-cs"/>
              </a:rPr>
              <a:t>Actions. </a:t>
            </a:r>
            <a:r>
              <a:rPr lang="en-US" sz="1200" u="none" strike="noStrike" kern="1200" dirty="0">
                <a:solidFill>
                  <a:schemeClr val="tx1"/>
                </a:solidFill>
                <a:effectLst/>
                <a:latin typeface="+mn-lt"/>
                <a:ea typeface="+mn-ea"/>
                <a:cs typeface="+mn-cs"/>
              </a:rPr>
              <a:t>Hover over Compensation to access the drop-down menu and click </a:t>
            </a:r>
            <a:r>
              <a:rPr lang="en-US" sz="1200" b="1" u="none" strike="noStrike" kern="1200" dirty="0">
                <a:solidFill>
                  <a:schemeClr val="tx1"/>
                </a:solidFill>
                <a:effectLst/>
                <a:latin typeface="+mn-lt"/>
                <a:ea typeface="+mn-ea"/>
                <a:cs typeface="+mn-cs"/>
              </a:rPr>
              <a:t>Request Compensation Change</a:t>
            </a:r>
            <a:r>
              <a:rPr lang="en-US" sz="120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7</a:t>
            </a:fld>
            <a:endParaRPr lang="en-US" dirty="0"/>
          </a:p>
        </p:txBody>
      </p:sp>
    </p:spTree>
    <p:extLst>
      <p:ext uri="{BB962C8B-B14F-4D97-AF65-F5344CB8AC3E}">
        <p14:creationId xmlns:p14="http://schemas.microsoft.com/office/powerpoint/2010/main" val="538301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25</a:t>
            </a:fld>
            <a:endParaRPr lang="en-US" dirty="0"/>
          </a:p>
        </p:txBody>
      </p:sp>
    </p:spTree>
    <p:extLst>
      <p:ext uri="{BB962C8B-B14F-4D97-AF65-F5344CB8AC3E}">
        <p14:creationId xmlns:p14="http://schemas.microsoft.com/office/powerpoint/2010/main" val="3097267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the </a:t>
            </a:r>
            <a:r>
              <a:rPr lang="en-US" sz="1200" b="1" kern="1200" dirty="0">
                <a:solidFill>
                  <a:schemeClr val="tx1"/>
                </a:solidFill>
                <a:effectLst/>
                <a:latin typeface="+mn-lt"/>
                <a:ea typeface="+mn-ea"/>
                <a:cs typeface="+mn-cs"/>
              </a:rPr>
              <a:t>Team Time</a:t>
            </a:r>
            <a:r>
              <a:rPr lang="en-US" sz="1200" kern="1200" dirty="0">
                <a:solidFill>
                  <a:schemeClr val="tx1"/>
                </a:solidFill>
                <a:effectLst/>
                <a:latin typeface="+mn-lt"/>
                <a:ea typeface="+mn-ea"/>
                <a:cs typeface="+mn-cs"/>
              </a:rPr>
              <a:t> worklet on your home screen.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26</a:t>
            </a:fld>
            <a:endParaRPr lang="en-US" dirty="0"/>
          </a:p>
        </p:txBody>
      </p:sp>
    </p:spTree>
    <p:extLst>
      <p:ext uri="{BB962C8B-B14F-4D97-AF65-F5344CB8AC3E}">
        <p14:creationId xmlns:p14="http://schemas.microsoft.com/office/powerpoint/2010/main" val="146467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search bar, enter the “request one time payment” task. You can also access this task from the Employee’s profile by clicking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and hovering over Compensation. Click </a:t>
            </a:r>
            <a:r>
              <a:rPr lang="en-US" sz="1200" b="1" kern="1200" dirty="0">
                <a:solidFill>
                  <a:schemeClr val="tx1"/>
                </a:solidFill>
                <a:effectLst/>
                <a:latin typeface="+mn-lt"/>
                <a:ea typeface="+mn-ea"/>
                <a:cs typeface="+mn-cs"/>
              </a:rPr>
              <a:t>Request One-Time Payment</a:t>
            </a:r>
            <a:r>
              <a:rPr lang="en-US" sz="1200" kern="1200" dirty="0">
                <a:solidFill>
                  <a:schemeClr val="tx1"/>
                </a:solidFill>
                <a:effectLst/>
                <a:latin typeface="+mn-lt"/>
                <a:ea typeface="+mn-ea"/>
                <a:cs typeface="+mn-cs"/>
              </a:rPr>
              <a:t> from the drop-down menu. </a:t>
            </a:r>
          </a:p>
        </p:txBody>
      </p:sp>
      <p:sp>
        <p:nvSpPr>
          <p:cNvPr id="4" name="Slide Number Placeholder 3"/>
          <p:cNvSpPr>
            <a:spLocks noGrp="1"/>
          </p:cNvSpPr>
          <p:nvPr>
            <p:ph type="sldNum" sz="quarter" idx="10"/>
          </p:nvPr>
        </p:nvSpPr>
        <p:spPr/>
        <p:txBody>
          <a:bodyPr/>
          <a:lstStyle/>
          <a:p>
            <a:fld id="{C6FB162F-83BF-48EF-9CA3-91D9272004CE}" type="slidenum">
              <a:rPr lang="en-US" smtClean="0"/>
              <a:t>27</a:t>
            </a:fld>
            <a:endParaRPr lang="en-US" dirty="0"/>
          </a:p>
        </p:txBody>
      </p:sp>
    </p:spTree>
    <p:extLst>
      <p:ext uri="{BB962C8B-B14F-4D97-AF65-F5344CB8AC3E}">
        <p14:creationId xmlns:p14="http://schemas.microsoft.com/office/powerpoint/2010/main" val="205678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Enter the effective date and the employee name. Be sure to enter a date that is the </a:t>
            </a:r>
            <a:r>
              <a:rPr lang="en-US" sz="1200" b="1" kern="1200" dirty="0">
                <a:solidFill>
                  <a:schemeClr val="tx1"/>
                </a:solidFill>
                <a:effectLst/>
                <a:latin typeface="+mn-lt"/>
                <a:ea typeface="+mn-ea"/>
                <a:cs typeface="+mn-cs"/>
              </a:rPr>
              <a:t>Friday before the date checks are paid to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28</a:t>
            </a:fld>
            <a:endParaRPr lang="en-US" dirty="0"/>
          </a:p>
        </p:txBody>
      </p:sp>
    </p:spTree>
    <p:extLst>
      <p:ext uri="{BB962C8B-B14F-4D97-AF65-F5344CB8AC3E}">
        <p14:creationId xmlns:p14="http://schemas.microsoft.com/office/powerpoint/2010/main" val="46138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One-Time Payment Summary page displays. Click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icon . The Effective date defaults which is the Friday prior to the check date. You may enter the Employee Visibility Date as the date the employee receives the funds on his/her paycheck. Select a reason for the one-time payment from the Reason field. Once done, click the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icon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29</a:t>
            </a:fld>
            <a:endParaRPr lang="en-US" dirty="0"/>
          </a:p>
        </p:txBody>
      </p:sp>
    </p:spTree>
    <p:extLst>
      <p:ext uri="{BB962C8B-B14F-4D97-AF65-F5344CB8AC3E}">
        <p14:creationId xmlns:p14="http://schemas.microsoft.com/office/powerpoint/2010/main" val="303572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summary information has been saved, enter the one-time payment details by clicking </a:t>
            </a:r>
            <a:r>
              <a:rPr lang="en-US" sz="1200" b="1" kern="1200" dirty="0">
                <a:solidFill>
                  <a:schemeClr val="tx1"/>
                </a:solidFill>
                <a:effectLst/>
                <a:latin typeface="+mn-lt"/>
                <a:ea typeface="+mn-ea"/>
                <a:cs typeface="+mn-cs"/>
              </a:rPr>
              <a:t>Add.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30</a:t>
            </a:fld>
            <a:endParaRPr lang="en-US" dirty="0"/>
          </a:p>
        </p:txBody>
      </p:sp>
    </p:spTree>
    <p:extLst>
      <p:ext uri="{BB962C8B-B14F-4D97-AF65-F5344CB8AC3E}">
        <p14:creationId xmlns:p14="http://schemas.microsoft.com/office/powerpoint/2010/main" val="777230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Choose the One-Time Payment Plan type and enter the amount. Note that the Scheduled Payment Date is the same as the Effective Date. Remember, t</a:t>
            </a:r>
            <a:r>
              <a:rPr lang="en-US" sz="1200" b="1" kern="1200" dirty="0">
                <a:solidFill>
                  <a:schemeClr val="tx1"/>
                </a:solidFill>
                <a:effectLst/>
                <a:latin typeface="+mn-lt"/>
                <a:ea typeface="+mn-ea"/>
                <a:cs typeface="+mn-cs"/>
              </a:rPr>
              <a:t>hese dates need to be the Friday before the date checks are paid to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31</a:t>
            </a:fld>
            <a:endParaRPr lang="en-US" dirty="0"/>
          </a:p>
        </p:txBody>
      </p:sp>
    </p:spTree>
    <p:extLst>
      <p:ext uri="{BB962C8B-B14F-4D97-AF65-F5344CB8AC3E}">
        <p14:creationId xmlns:p14="http://schemas.microsoft.com/office/powerpoint/2010/main" val="6805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entering a one-time FLSA payment, Enter the Coverage Period which is the timeframe or pay period in which the bonus was earned. The coverage dates can span a pay period, an entire month, quarter or a year.</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32</a:t>
            </a:fld>
            <a:endParaRPr lang="en-US" dirty="0"/>
          </a:p>
        </p:txBody>
      </p:sp>
    </p:spTree>
    <p:extLst>
      <p:ext uri="{BB962C8B-B14F-4D97-AF65-F5344CB8AC3E}">
        <p14:creationId xmlns:p14="http://schemas.microsoft.com/office/powerpoint/2010/main" val="148479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33</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The Request Compensation Change page displays. Enter the date the change should go into effect in the Effective Date field. Typically, the effective date should be at the beginning of a pay period. For that reason, you can click the </a:t>
            </a:r>
            <a:r>
              <a:rPr lang="en-US" sz="1200" b="1" u="none" strike="noStrike" kern="1200" dirty="0">
                <a:solidFill>
                  <a:schemeClr val="tx1"/>
                </a:solidFill>
                <a:effectLst/>
                <a:latin typeface="+mn-lt"/>
                <a:ea typeface="+mn-ea"/>
                <a:cs typeface="+mn-cs"/>
              </a:rPr>
              <a:t>Use Next Pay Period</a:t>
            </a:r>
            <a:r>
              <a:rPr lang="en-US" sz="1200" u="none" strike="noStrike" kern="1200" dirty="0">
                <a:solidFill>
                  <a:schemeClr val="tx1"/>
                </a:solidFill>
                <a:effectLst/>
                <a:latin typeface="+mn-lt"/>
                <a:ea typeface="+mn-ea"/>
                <a:cs typeface="+mn-cs"/>
              </a:rPr>
              <a:t> checkbox so the change goes in effect on the first day of the next pay period. Select the reason for the compensation change from the Reason field. The employee’s name will default in the Employee field when the change has been initiated from the employee’s profile. Click </a:t>
            </a:r>
            <a:r>
              <a:rPr lang="en-US" sz="1200" b="1" u="none" strike="noStrike" kern="1200" dirty="0">
                <a:solidFill>
                  <a:schemeClr val="tx1"/>
                </a:solidFill>
                <a:effectLst/>
                <a:latin typeface="+mn-lt"/>
                <a:ea typeface="+mn-ea"/>
                <a:cs typeface="+mn-cs"/>
              </a:rPr>
              <a:t>OK. </a:t>
            </a: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8</a:t>
            </a:fld>
            <a:endParaRPr lang="en-US" dirty="0"/>
          </a:p>
        </p:txBody>
      </p:sp>
    </p:spTree>
    <p:extLst>
      <p:ext uri="{BB962C8B-B14F-4D97-AF65-F5344CB8AC3E}">
        <p14:creationId xmlns:p14="http://schemas.microsoft.com/office/powerpoint/2010/main" val="46002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by reviewing the information in the Guidelines section of the page. “Salary Grade Profile” should be in the Grade Profile field.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9</a:t>
            </a:fld>
            <a:endParaRPr lang="en-US" dirty="0"/>
          </a:p>
        </p:txBody>
      </p:sp>
    </p:spTree>
    <p:extLst>
      <p:ext uri="{BB962C8B-B14F-4D97-AF65-F5344CB8AC3E}">
        <p14:creationId xmlns:p14="http://schemas.microsoft.com/office/powerpoint/2010/main" val="252758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Scroll down to the Salary section of the page. Edit the salary rate by clicking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 Enter the new salary amount in the Amount field. You can also edit via a percentage change or amount change. Make sure “Annual” is selected in the Frequency field.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10</a:t>
            </a:fld>
            <a:endParaRPr lang="en-US" dirty="0"/>
          </a:p>
        </p:txBody>
      </p:sp>
    </p:spTree>
    <p:extLst>
      <p:ext uri="{BB962C8B-B14F-4D97-AF65-F5344CB8AC3E}">
        <p14:creationId xmlns:p14="http://schemas.microsoft.com/office/powerpoint/2010/main" val="6793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salary compensation change has been saved, the Assignment Details will show the new salary amount as well as the old salary amount. It is also very important to remember to click </a:t>
            </a:r>
            <a:r>
              <a:rPr lang="en-US" b="1" dirty="0"/>
              <a:t>Add</a:t>
            </a:r>
            <a:r>
              <a:rPr lang="en-US" dirty="0"/>
              <a:t> and add or re-add any applicable Allowance (Auto), Bonus or Stock details that are new or were assigned to the employee prior to the salary change. When done, click </a:t>
            </a:r>
            <a:r>
              <a:rPr lang="en-US" b="1" dirty="0"/>
              <a:t>Submit.</a:t>
            </a:r>
            <a:endParaRPr lang="en-US" dirty="0"/>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11</a:t>
            </a:fld>
            <a:endParaRPr lang="en-US" dirty="0"/>
          </a:p>
        </p:txBody>
      </p:sp>
    </p:spTree>
    <p:extLst>
      <p:ext uri="{BB962C8B-B14F-4D97-AF65-F5344CB8AC3E}">
        <p14:creationId xmlns:p14="http://schemas.microsoft.com/office/powerpoint/2010/main" val="369695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by reviewing the information in the Guidelines section of the page. “Hourly Grade Profile” should be in the Grade Profile field.</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12</a:t>
            </a:fld>
            <a:endParaRPr lang="en-US" dirty="0"/>
          </a:p>
        </p:txBody>
      </p:sp>
    </p:spTree>
    <p:extLst>
      <p:ext uri="{BB962C8B-B14F-4D97-AF65-F5344CB8AC3E}">
        <p14:creationId xmlns:p14="http://schemas.microsoft.com/office/powerpoint/2010/main" val="297380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Scroll down to the Hourly section of the page. Edit the hourly rate by clicking the </a:t>
            </a:r>
            <a:r>
              <a:rPr lang="en-US" sz="1200" b="1" kern="1200" dirty="0">
                <a:solidFill>
                  <a:schemeClr val="tx1"/>
                </a:solidFill>
                <a:effectLst/>
                <a:latin typeface="+mn-lt"/>
                <a:ea typeface="+mn-ea"/>
                <a:cs typeface="+mn-cs"/>
              </a:rPr>
              <a:t>Edit</a:t>
            </a:r>
            <a:r>
              <a:rPr lang="en-US" sz="1200" kern="1200" dirty="0">
                <a:solidFill>
                  <a:schemeClr val="tx1"/>
                </a:solidFill>
                <a:effectLst/>
                <a:latin typeface="+mn-lt"/>
                <a:ea typeface="+mn-ea"/>
                <a:cs typeface="+mn-cs"/>
              </a:rPr>
              <a:t> icon  .  Enter the new hourly amount in the Amount field. Make sure “Hourly” is selected in the Frequency field. The differential of the increase is reflected in the Amount Change and Percentage Change fields. Once done with all edits, click the </a:t>
            </a:r>
            <a:r>
              <a:rPr lang="en-US" sz="1200" b="1" kern="1200" dirty="0">
                <a:solidFill>
                  <a:schemeClr val="tx1"/>
                </a:solidFill>
                <a:effectLst/>
                <a:latin typeface="+mn-lt"/>
                <a:ea typeface="+mn-ea"/>
                <a:cs typeface="+mn-cs"/>
              </a:rPr>
              <a:t>Save</a:t>
            </a:r>
            <a:r>
              <a:rPr lang="en-US" sz="1200" kern="1200" dirty="0">
                <a:solidFill>
                  <a:schemeClr val="tx1"/>
                </a:solidFill>
                <a:effectLst/>
                <a:latin typeface="+mn-lt"/>
                <a:ea typeface="+mn-ea"/>
                <a:cs typeface="+mn-cs"/>
              </a:rPr>
              <a:t> icon . </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13</a:t>
            </a:fld>
            <a:endParaRPr lang="en-US" dirty="0"/>
          </a:p>
        </p:txBody>
      </p:sp>
    </p:spTree>
    <p:extLst>
      <p:ext uri="{BB962C8B-B14F-4D97-AF65-F5344CB8AC3E}">
        <p14:creationId xmlns:p14="http://schemas.microsoft.com/office/powerpoint/2010/main" val="348561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hourly compensation change has been saved, the Assignment Details will show the new hourly amount as well as the old hourly amount. It is also very important to remember to click </a:t>
            </a:r>
            <a:r>
              <a:rPr lang="en-US" b="1" dirty="0"/>
              <a:t>Add</a:t>
            </a:r>
            <a:r>
              <a:rPr lang="en-US" dirty="0"/>
              <a:t> and re-add the Vacation Rate for legacy Progressive employees if applicable.</a:t>
            </a:r>
          </a:p>
          <a:p>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14</a:t>
            </a:fld>
            <a:endParaRPr lang="en-US" dirty="0"/>
          </a:p>
        </p:txBody>
      </p:sp>
    </p:spTree>
    <p:extLst>
      <p:ext uri="{BB962C8B-B14F-4D97-AF65-F5344CB8AC3E}">
        <p14:creationId xmlns:p14="http://schemas.microsoft.com/office/powerpoint/2010/main" val="301579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rgbClr val="0070C5"/>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0321" y="753228"/>
            <a:ext cx="9613861" cy="1080938"/>
          </a:xfrm>
          <a:prstGeom prst="rect">
            <a:avLst/>
          </a:prstGeom>
          <a:solidFill>
            <a:schemeClr val="bg1"/>
          </a:solidFill>
        </p:spPr>
        <p:txBody>
          <a:bodyPr vert="horz" lIns="91440" tIns="45720" rIns="91440" bIns="45720" rtlCol="0" anchor="b">
            <a:normAutofit lnSpcReduction="1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600" b="1" dirty="0">
                <a:solidFill>
                  <a:schemeClr val="tx1"/>
                </a:solidFill>
                <a:latin typeface="Times New Roman" panose="02020603050405020304" pitchFamily="18" charset="0"/>
                <a:cs typeface="Times New Roman" panose="02020603050405020304" pitchFamily="18" charset="0"/>
              </a:rPr>
              <a:t>Get</a:t>
            </a:r>
            <a:r>
              <a:rPr lang="en-US" sz="6600" b="1" dirty="0">
                <a:solidFill>
                  <a:srgbClr val="00B050"/>
                </a:solidFill>
                <a:latin typeface="Times New Roman" panose="02020603050405020304" pitchFamily="18" charset="0"/>
                <a:cs typeface="Times New Roman" panose="02020603050405020304" pitchFamily="18" charset="0"/>
              </a:rPr>
              <a:t> </a:t>
            </a:r>
            <a:r>
              <a:rPr lang="en-US" sz="6600" b="1" dirty="0">
                <a:solidFill>
                  <a:srgbClr val="0070C0"/>
                </a:solidFill>
                <a:latin typeface="Times New Roman" panose="02020603050405020304" pitchFamily="18" charset="0"/>
                <a:cs typeface="Times New Roman" panose="02020603050405020304" pitchFamily="18" charset="0"/>
              </a:rPr>
              <a:t>Em’</a:t>
            </a:r>
            <a:r>
              <a:rPr lang="en-US" sz="6600" b="1" dirty="0">
                <a:solidFill>
                  <a:srgbClr val="00B050"/>
                </a:solidFill>
                <a:latin typeface="Times New Roman" panose="02020603050405020304" pitchFamily="18" charset="0"/>
                <a:cs typeface="Times New Roman" panose="02020603050405020304" pitchFamily="18" charset="0"/>
              </a:rPr>
              <a:t> Money</a:t>
            </a:r>
            <a:endParaRPr lang="en-US" sz="6600" b="1" dirty="0">
              <a:solidFill>
                <a:srgbClr val="007A37"/>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925" y="2036150"/>
            <a:ext cx="4231200" cy="4552950"/>
          </a:xfrm>
          <a:prstGeom prst="rect">
            <a:avLst/>
          </a:prstGeom>
        </p:spPr>
      </p:pic>
      <p:sp>
        <p:nvSpPr>
          <p:cNvPr id="6" name="Title 1"/>
          <p:cNvSpPr txBox="1">
            <a:spLocks/>
          </p:cNvSpPr>
          <p:nvPr/>
        </p:nvSpPr>
        <p:spPr>
          <a:xfrm>
            <a:off x="271975" y="2442327"/>
            <a:ext cx="640118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Managing One-Time Payments &amp; Compensation changes in Workday!</a:t>
            </a:r>
          </a:p>
        </p:txBody>
      </p:sp>
      <p:sp>
        <p:nvSpPr>
          <p:cNvPr id="7" name="Title 1"/>
          <p:cNvSpPr txBox="1">
            <a:spLocks/>
          </p:cNvSpPr>
          <p:nvPr/>
        </p:nvSpPr>
        <p:spPr>
          <a:xfrm>
            <a:off x="361950" y="47002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400" u="sng" dirty="0">
                <a:latin typeface="Times New Roman" panose="02020603050405020304" pitchFamily="18" charset="0"/>
                <a:cs typeface="Times New Roman" panose="02020603050405020304" pitchFamily="18" charset="0"/>
              </a:rPr>
              <a:t>Facilitated by:</a:t>
            </a:r>
          </a:p>
          <a:p>
            <a:r>
              <a:rPr lang="en-US" sz="2400" dirty="0">
                <a:latin typeface="Times New Roman" panose="02020603050405020304" pitchFamily="18" charset="0"/>
                <a:cs typeface="Times New Roman" panose="02020603050405020304" pitchFamily="18" charset="0"/>
              </a:rPr>
              <a:t>Pete robertson</a:t>
            </a:r>
          </a:p>
          <a:p>
            <a:r>
              <a:rPr lang="en-US" sz="2400" dirty="0">
                <a:latin typeface="Times New Roman" panose="02020603050405020304" pitchFamily="18" charset="0"/>
                <a:cs typeface="Times New Roman" panose="02020603050405020304" pitchFamily="18" charset="0"/>
              </a:rPr>
              <a:t>Kim japczynski</a:t>
            </a:r>
          </a:p>
          <a:p>
            <a:r>
              <a:rPr lang="en-US" sz="2400" dirty="0">
                <a:latin typeface="Times New Roman" panose="02020603050405020304" pitchFamily="18" charset="0"/>
                <a:cs typeface="Times New Roman" panose="02020603050405020304" pitchFamily="18" charset="0"/>
              </a:rPr>
              <a:t>Nolan Wade</a:t>
            </a:r>
          </a:p>
        </p:txBody>
      </p:sp>
    </p:spTree>
    <p:extLst>
      <p:ext uri="{BB962C8B-B14F-4D97-AF65-F5344CB8AC3E}">
        <p14:creationId xmlns:p14="http://schemas.microsoft.com/office/powerpoint/2010/main" val="225162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Changes…Salary Based Compensation Change cont.</a:t>
            </a:r>
            <a:endParaRPr lang="en-US" dirty="0"/>
          </a:p>
        </p:txBody>
      </p:sp>
      <p:sp>
        <p:nvSpPr>
          <p:cNvPr id="6" name="TextBox 5"/>
          <p:cNvSpPr txBox="1"/>
          <p:nvPr/>
        </p:nvSpPr>
        <p:spPr>
          <a:xfrm>
            <a:off x="97564" y="1312900"/>
            <a:ext cx="4754522" cy="646331"/>
          </a:xfrm>
          <a:prstGeom prst="rect">
            <a:avLst/>
          </a:prstGeom>
          <a:noFill/>
        </p:spPr>
        <p:txBody>
          <a:bodyPr wrap="square" rtlCol="0">
            <a:spAutoFit/>
          </a:bodyPr>
          <a:lstStyle/>
          <a:p>
            <a:r>
              <a:rPr lang="en-US" dirty="0"/>
              <a:t>Click the </a:t>
            </a:r>
            <a:r>
              <a:rPr lang="en-US" b="1" dirty="0"/>
              <a:t>Edit </a:t>
            </a:r>
            <a:r>
              <a:rPr lang="en-US" dirty="0"/>
              <a:t> icon and enter the details of the salary-based comp change</a:t>
            </a:r>
            <a:endParaRPr lang="en-US" sz="2800"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4"/>
          <a:stretch>
            <a:fillRect/>
          </a:stretch>
        </p:blipFill>
        <p:spPr>
          <a:xfrm>
            <a:off x="4791637" y="967042"/>
            <a:ext cx="5646420" cy="5516880"/>
          </a:xfrm>
          <a:prstGeom prst="rect">
            <a:avLst/>
          </a:prstGeom>
          <a:ln w="28575">
            <a:solidFill>
              <a:schemeClr val="bg1"/>
            </a:solidFill>
          </a:ln>
        </p:spPr>
      </p:pic>
      <p:cxnSp>
        <p:nvCxnSpPr>
          <p:cNvPr id="7" name="Straight Arrow Connector 6"/>
          <p:cNvCxnSpPr>
            <a:cxnSpLocks/>
          </p:cNvCxnSpPr>
          <p:nvPr/>
        </p:nvCxnSpPr>
        <p:spPr>
          <a:xfrm>
            <a:off x="2817341" y="2851888"/>
            <a:ext cx="21500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564" y="2564935"/>
            <a:ext cx="2895555" cy="369332"/>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7563" y="2995365"/>
            <a:ext cx="2895555" cy="1200329"/>
          </a:xfrm>
          <a:prstGeom prst="rect">
            <a:avLst/>
          </a:prstGeom>
          <a:noFill/>
        </p:spPr>
        <p:txBody>
          <a:bodyPr wrap="square" rtlCol="0">
            <a:spAutoFit/>
          </a:bodyPr>
          <a:lstStyle/>
          <a:p>
            <a:r>
              <a:rPr lang="en-US" dirty="0"/>
              <a:t>You can also enact the change by entering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a:stCxn id="13" idx="3"/>
          </p:cNvCxnSpPr>
          <p:nvPr/>
        </p:nvCxnSpPr>
        <p:spPr>
          <a:xfrm flipV="1">
            <a:off x="2993118" y="3350278"/>
            <a:ext cx="2062187" cy="2452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3" idx="3"/>
          </p:cNvCxnSpPr>
          <p:nvPr/>
        </p:nvCxnSpPr>
        <p:spPr>
          <a:xfrm>
            <a:off x="2993118" y="3595530"/>
            <a:ext cx="1974299" cy="343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1427" y="4590479"/>
            <a:ext cx="2895555" cy="923330"/>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9" name="Straight Arrow Connector 18"/>
          <p:cNvCxnSpPr>
            <a:cxnSpLocks/>
          </p:cNvCxnSpPr>
          <p:nvPr/>
        </p:nvCxnSpPr>
        <p:spPr>
          <a:xfrm>
            <a:off x="2854409" y="5088456"/>
            <a:ext cx="21500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587440" y="1777577"/>
            <a:ext cx="1649135" cy="646331"/>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21" name="Straight Arrow Connector 20"/>
          <p:cNvCxnSpPr>
            <a:cxnSpLocks/>
          </p:cNvCxnSpPr>
          <p:nvPr/>
        </p:nvCxnSpPr>
        <p:spPr>
          <a:xfrm flipH="1" flipV="1">
            <a:off x="10391232" y="1676911"/>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60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Changes…Salary Based Compensation Change…cont.</a:t>
            </a:r>
            <a:endParaRPr lang="en-US" dirty="0"/>
          </a:p>
        </p:txBody>
      </p:sp>
      <p:sp>
        <p:nvSpPr>
          <p:cNvPr id="6" name="TextBox 5"/>
          <p:cNvSpPr txBox="1"/>
          <p:nvPr/>
        </p:nvSpPr>
        <p:spPr>
          <a:xfrm>
            <a:off x="1514472" y="1343489"/>
            <a:ext cx="3432060" cy="1200329"/>
          </a:xfrm>
          <a:prstGeom prst="rect">
            <a:avLst/>
          </a:prstGeom>
          <a:noFill/>
        </p:spPr>
        <p:txBody>
          <a:bodyPr wrap="square" rtlCol="0">
            <a:spAutoFit/>
          </a:bodyPr>
          <a:lstStyle/>
          <a:p>
            <a:r>
              <a:rPr lang="en-US" dirty="0"/>
              <a:t>Assignment Details will show the new salary amount as well as the old salary amount. </a:t>
            </a:r>
            <a:endParaRPr lang="en-US" sz="2800" dirty="0">
              <a:latin typeface="Times New Roman" panose="02020603050405020304" pitchFamily="18" charset="0"/>
              <a:cs typeface="Times New Roman" panose="02020603050405020304" pitchFamily="18" charset="0"/>
            </a:endParaRPr>
          </a:p>
        </p:txBody>
      </p:sp>
      <p:pic>
        <p:nvPicPr>
          <p:cNvPr id="7" name="Picture 6" descr="C:\Users\NOLANW~1\AppData\Local\Temp\SNAGHTMLa9dc2e3.PNG"/>
          <p:cNvPicPr/>
          <p:nvPr/>
        </p:nvPicPr>
        <p:blipFill>
          <a:blip r:embed="rId4">
            <a:extLst>
              <a:ext uri="{28A0092B-C50C-407E-A947-70E740481C1C}">
                <a14:useLocalDpi xmlns:a14="http://schemas.microsoft.com/office/drawing/2010/main" val="0"/>
              </a:ext>
            </a:extLst>
          </a:blip>
          <a:srcRect/>
          <a:stretch>
            <a:fillRect/>
          </a:stretch>
        </p:blipFill>
        <p:spPr bwMode="auto">
          <a:xfrm>
            <a:off x="5594984" y="1073677"/>
            <a:ext cx="4541569" cy="5545953"/>
          </a:xfrm>
          <a:prstGeom prst="rect">
            <a:avLst/>
          </a:prstGeom>
          <a:noFill/>
          <a:ln w="28575">
            <a:solidFill>
              <a:schemeClr val="bg1"/>
            </a:solidFill>
          </a:ln>
        </p:spPr>
      </p:pic>
      <p:sp>
        <p:nvSpPr>
          <p:cNvPr id="11" name="TextBox 10"/>
          <p:cNvSpPr txBox="1"/>
          <p:nvPr/>
        </p:nvSpPr>
        <p:spPr>
          <a:xfrm>
            <a:off x="1514472" y="4228799"/>
            <a:ext cx="3432060" cy="1200329"/>
          </a:xfrm>
          <a:prstGeom prst="rect">
            <a:avLst/>
          </a:prstGeom>
          <a:noFill/>
        </p:spPr>
        <p:txBody>
          <a:bodyPr wrap="square" rtlCol="0">
            <a:spAutoFit/>
          </a:bodyPr>
          <a:lstStyle/>
          <a:p>
            <a:r>
              <a:rPr lang="en-US" dirty="0"/>
              <a:t>Click</a:t>
            </a:r>
            <a:r>
              <a:rPr lang="en-US" b="1" dirty="0"/>
              <a:t> Add</a:t>
            </a:r>
            <a:r>
              <a:rPr lang="en-US" dirty="0"/>
              <a:t> and add or re-add any applicable Allowance (Auto), Bonus or Stock details When done, click </a:t>
            </a:r>
            <a:r>
              <a:rPr lang="en-US" b="1" dirty="0"/>
              <a:t>Submit.</a:t>
            </a:r>
            <a:endParaRPr lang="en-US" sz="2800" dirty="0">
              <a:latin typeface="Times New Roman" panose="02020603050405020304" pitchFamily="18" charset="0"/>
              <a:cs typeface="Times New Roman" panose="02020603050405020304" pitchFamily="18" charset="0"/>
            </a:endParaRPr>
          </a:p>
        </p:txBody>
      </p:sp>
      <p:cxnSp>
        <p:nvCxnSpPr>
          <p:cNvPr id="12" name="Straight Arrow Connector 11"/>
          <p:cNvCxnSpPr>
            <a:cxnSpLocks/>
          </p:cNvCxnSpPr>
          <p:nvPr/>
        </p:nvCxnSpPr>
        <p:spPr>
          <a:xfrm>
            <a:off x="4852086" y="1598141"/>
            <a:ext cx="742898" cy="13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4308389" y="4828964"/>
            <a:ext cx="1221847" cy="4680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308389" y="5296975"/>
            <a:ext cx="1221847" cy="109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308389" y="5296975"/>
            <a:ext cx="1206526" cy="912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4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a:t>
            </a:r>
            <a:endParaRPr lang="en-US" dirty="0"/>
          </a:p>
        </p:txBody>
      </p:sp>
      <p:pic>
        <p:nvPicPr>
          <p:cNvPr id="13" name="Picture 12"/>
          <p:cNvPicPr/>
          <p:nvPr/>
        </p:nvPicPr>
        <p:blipFill>
          <a:blip r:embed="rId4"/>
          <a:stretch>
            <a:fillRect/>
          </a:stretch>
        </p:blipFill>
        <p:spPr>
          <a:xfrm>
            <a:off x="3987115" y="1246814"/>
            <a:ext cx="7384270" cy="4872632"/>
          </a:xfrm>
          <a:prstGeom prst="rect">
            <a:avLst/>
          </a:prstGeom>
          <a:ln w="28575">
            <a:solidFill>
              <a:schemeClr val="bg1"/>
            </a:solidFill>
          </a:ln>
        </p:spPr>
      </p:pic>
      <p:sp>
        <p:nvSpPr>
          <p:cNvPr id="14" name="TextBox 13"/>
          <p:cNvSpPr txBox="1"/>
          <p:nvPr/>
        </p:nvSpPr>
        <p:spPr>
          <a:xfrm>
            <a:off x="97564" y="2598002"/>
            <a:ext cx="3432060" cy="1200329"/>
          </a:xfrm>
          <a:prstGeom prst="rect">
            <a:avLst/>
          </a:prstGeom>
          <a:noFill/>
        </p:spPr>
        <p:txBody>
          <a:bodyPr wrap="square" rtlCol="0">
            <a:spAutoFit/>
          </a:bodyPr>
          <a:lstStyle/>
          <a:p>
            <a:r>
              <a:rPr lang="en-US" dirty="0"/>
              <a:t>Make sure the Grade Profile reflects “Hourly Grade Profile” for an hourly employee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72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 cont.</a:t>
            </a:r>
            <a:endParaRPr lang="en-US" dirty="0"/>
          </a:p>
        </p:txBody>
      </p:sp>
      <p:pic>
        <p:nvPicPr>
          <p:cNvPr id="10" name="Picture 9"/>
          <p:cNvPicPr/>
          <p:nvPr/>
        </p:nvPicPr>
        <p:blipFill>
          <a:blip r:embed="rId4"/>
          <a:stretch>
            <a:fillRect/>
          </a:stretch>
        </p:blipFill>
        <p:spPr>
          <a:xfrm>
            <a:off x="3934324" y="985204"/>
            <a:ext cx="6802150" cy="5587046"/>
          </a:xfrm>
          <a:prstGeom prst="rect">
            <a:avLst/>
          </a:prstGeom>
          <a:ln w="28575">
            <a:solidFill>
              <a:schemeClr val="bg1"/>
            </a:solidFill>
          </a:ln>
        </p:spPr>
      </p:pic>
      <p:sp>
        <p:nvSpPr>
          <p:cNvPr id="7" name="TextBox 6"/>
          <p:cNvSpPr txBox="1"/>
          <p:nvPr/>
        </p:nvSpPr>
        <p:spPr>
          <a:xfrm>
            <a:off x="56375" y="1703087"/>
            <a:ext cx="4153160" cy="923330"/>
          </a:xfrm>
          <a:prstGeom prst="rect">
            <a:avLst/>
          </a:prstGeom>
          <a:noFill/>
        </p:spPr>
        <p:txBody>
          <a:bodyPr wrap="square" rtlCol="0">
            <a:spAutoFit/>
          </a:bodyPr>
          <a:lstStyle/>
          <a:p>
            <a:r>
              <a:rPr lang="en-US" dirty="0"/>
              <a:t>Click the </a:t>
            </a:r>
            <a:r>
              <a:rPr lang="en-US" b="1" dirty="0"/>
              <a:t>Edit </a:t>
            </a:r>
            <a:r>
              <a:rPr lang="en-US" dirty="0"/>
              <a:t> icon and enter the details of the hourly-based comp change</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a:cxnSpLocks/>
          </p:cNvCxnSpPr>
          <p:nvPr/>
        </p:nvCxnSpPr>
        <p:spPr>
          <a:xfrm>
            <a:off x="2874716" y="3218595"/>
            <a:ext cx="11668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564" y="3018022"/>
            <a:ext cx="2895555" cy="369332"/>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7563" y="3514354"/>
            <a:ext cx="2895555" cy="1200329"/>
          </a:xfrm>
          <a:prstGeom prst="rect">
            <a:avLst/>
          </a:prstGeom>
          <a:noFill/>
        </p:spPr>
        <p:txBody>
          <a:bodyPr wrap="square" rtlCol="0">
            <a:spAutoFit/>
          </a:bodyPr>
          <a:lstStyle/>
          <a:p>
            <a:r>
              <a:rPr lang="en-US" dirty="0"/>
              <a:t>You can also enact the change by entering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a:xfrm flipV="1">
            <a:off x="2712075" y="3982812"/>
            <a:ext cx="1480984" cy="15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712075" y="4137791"/>
            <a:ext cx="1480984" cy="530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563" y="5278616"/>
            <a:ext cx="2895555" cy="923330"/>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cxnSpLocks/>
          </p:cNvCxnSpPr>
          <p:nvPr/>
        </p:nvCxnSpPr>
        <p:spPr>
          <a:xfrm flipV="1">
            <a:off x="2508420" y="6030097"/>
            <a:ext cx="1594023" cy="57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736474" y="1828863"/>
            <a:ext cx="1356671" cy="923330"/>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20" name="Straight Arrow Connector 19"/>
          <p:cNvCxnSpPr>
            <a:cxnSpLocks/>
          </p:cNvCxnSpPr>
          <p:nvPr/>
        </p:nvCxnSpPr>
        <p:spPr>
          <a:xfrm flipH="1" flipV="1">
            <a:off x="10506846" y="1812387"/>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4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Change…cont.</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4"/>
          <a:stretch>
            <a:fillRect/>
          </a:stretch>
        </p:blipFill>
        <p:spPr>
          <a:xfrm>
            <a:off x="4312919" y="1717040"/>
            <a:ext cx="7012305" cy="3616960"/>
          </a:xfrm>
          <a:prstGeom prst="rect">
            <a:avLst/>
          </a:prstGeom>
          <a:ln w="28575">
            <a:solidFill>
              <a:schemeClr val="bg1"/>
            </a:solidFill>
          </a:ln>
        </p:spPr>
      </p:pic>
      <p:sp>
        <p:nvSpPr>
          <p:cNvPr id="11" name="TextBox 10"/>
          <p:cNvSpPr txBox="1"/>
          <p:nvPr/>
        </p:nvSpPr>
        <p:spPr>
          <a:xfrm>
            <a:off x="232407" y="1927200"/>
            <a:ext cx="3432060" cy="1200329"/>
          </a:xfrm>
          <a:prstGeom prst="rect">
            <a:avLst/>
          </a:prstGeom>
          <a:noFill/>
        </p:spPr>
        <p:txBody>
          <a:bodyPr wrap="square" rtlCol="0">
            <a:spAutoFit/>
          </a:bodyPr>
          <a:lstStyle/>
          <a:p>
            <a:r>
              <a:rPr lang="en-US" dirty="0"/>
              <a:t>Assignment Details will show the new hourly amount as well as the old hourly amount. </a:t>
            </a:r>
            <a:endParaRPr lang="en-US" sz="2800" dirty="0">
              <a:latin typeface="Times New Roman" panose="02020603050405020304" pitchFamily="18" charset="0"/>
              <a:cs typeface="Times New Roman" panose="02020603050405020304" pitchFamily="18" charset="0"/>
            </a:endParaRPr>
          </a:p>
        </p:txBody>
      </p:sp>
      <p:cxnSp>
        <p:nvCxnSpPr>
          <p:cNvPr id="13" name="Straight Arrow Connector 12"/>
          <p:cNvCxnSpPr>
            <a:cxnSpLocks/>
          </p:cNvCxnSpPr>
          <p:nvPr/>
        </p:nvCxnSpPr>
        <p:spPr>
          <a:xfrm>
            <a:off x="2751438" y="2676383"/>
            <a:ext cx="1521084" cy="139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2406" y="4380157"/>
            <a:ext cx="3540523" cy="923330"/>
          </a:xfrm>
          <a:prstGeom prst="rect">
            <a:avLst/>
          </a:prstGeom>
          <a:noFill/>
        </p:spPr>
        <p:txBody>
          <a:bodyPr wrap="square" rtlCol="0">
            <a:spAutoFit/>
          </a:bodyPr>
          <a:lstStyle/>
          <a:p>
            <a:r>
              <a:rPr lang="en-US" dirty="0"/>
              <a:t>If necessary, Click </a:t>
            </a:r>
            <a:r>
              <a:rPr lang="en-US" b="1" dirty="0"/>
              <a:t>Add</a:t>
            </a:r>
            <a:r>
              <a:rPr lang="en-US" dirty="0"/>
              <a:t> and re-add the Vacation Rate for legacy Progressive employees</a:t>
            </a:r>
          </a:p>
        </p:txBody>
      </p:sp>
      <p:cxnSp>
        <p:nvCxnSpPr>
          <p:cNvPr id="19" name="Straight Arrow Connector 18"/>
          <p:cNvCxnSpPr>
            <a:cxnSpLocks/>
          </p:cNvCxnSpPr>
          <p:nvPr/>
        </p:nvCxnSpPr>
        <p:spPr>
          <a:xfrm>
            <a:off x="3590325" y="4841822"/>
            <a:ext cx="687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4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Changes…Hourly Based Compensation Change…cont.</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7564" y="2626007"/>
            <a:ext cx="3457575" cy="646331"/>
          </a:xfrm>
          <a:prstGeom prst="rect">
            <a:avLst/>
          </a:prstGeom>
          <a:noFill/>
        </p:spPr>
        <p:txBody>
          <a:bodyPr wrap="square" rtlCol="0">
            <a:spAutoFit/>
          </a:bodyPr>
          <a:lstStyle/>
          <a:p>
            <a:r>
              <a:rPr lang="en-US" dirty="0"/>
              <a:t>Select “Vacation Rate” in Compensation Plan field </a:t>
            </a:r>
            <a:endParaRPr lang="en-US" dirty="0"/>
          </a:p>
        </p:txBody>
      </p:sp>
      <p:pic>
        <p:nvPicPr>
          <p:cNvPr id="10" name="Picture 9"/>
          <p:cNvPicPr/>
          <p:nvPr/>
        </p:nvPicPr>
        <p:blipFill>
          <a:blip r:embed="rId4"/>
          <a:stretch>
            <a:fillRect/>
          </a:stretch>
        </p:blipFill>
        <p:spPr>
          <a:xfrm>
            <a:off x="3650909" y="821191"/>
            <a:ext cx="5633134" cy="5662731"/>
          </a:xfrm>
          <a:prstGeom prst="rect">
            <a:avLst/>
          </a:prstGeom>
          <a:ln w="28575">
            <a:solidFill>
              <a:schemeClr val="bg1"/>
            </a:solidFill>
          </a:ln>
        </p:spPr>
      </p:pic>
      <p:sp>
        <p:nvSpPr>
          <p:cNvPr id="11" name="TextBox 10"/>
          <p:cNvSpPr txBox="1"/>
          <p:nvPr/>
        </p:nvSpPr>
        <p:spPr>
          <a:xfrm>
            <a:off x="97563" y="3534579"/>
            <a:ext cx="3457575" cy="923330"/>
          </a:xfrm>
          <a:prstGeom prst="rect">
            <a:avLst/>
          </a:prstGeom>
          <a:noFill/>
        </p:spPr>
        <p:txBody>
          <a:bodyPr wrap="square" rtlCol="0">
            <a:spAutoFit/>
          </a:bodyPr>
          <a:lstStyle/>
          <a:p>
            <a:r>
              <a:rPr lang="en-US" dirty="0"/>
              <a:t>Enter the amount. It should be the same amount the employee is paid per hour</a:t>
            </a:r>
            <a:endParaRPr lang="en-US" dirty="0"/>
          </a:p>
        </p:txBody>
      </p:sp>
      <p:cxnSp>
        <p:nvCxnSpPr>
          <p:cNvPr id="12" name="Straight Arrow Connector 11"/>
          <p:cNvCxnSpPr>
            <a:cxnSpLocks/>
          </p:cNvCxnSpPr>
          <p:nvPr/>
        </p:nvCxnSpPr>
        <p:spPr>
          <a:xfrm>
            <a:off x="3105665" y="2998573"/>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913772"/>
            <a:ext cx="3457575" cy="646331"/>
          </a:xfrm>
          <a:prstGeom prst="rect">
            <a:avLst/>
          </a:prstGeom>
          <a:noFill/>
        </p:spPr>
        <p:txBody>
          <a:bodyPr wrap="square" rtlCol="0">
            <a:spAutoFit/>
          </a:bodyPr>
          <a:lstStyle/>
          <a:p>
            <a:r>
              <a:rPr lang="en-US" dirty="0"/>
              <a:t>Select “Hourly” in the Frequency field</a:t>
            </a:r>
            <a:endParaRPr lang="en-US" dirty="0"/>
          </a:p>
        </p:txBody>
      </p:sp>
      <p:cxnSp>
        <p:nvCxnSpPr>
          <p:cNvPr id="14" name="Straight Arrow Connector 13"/>
          <p:cNvCxnSpPr>
            <a:cxnSpLocks/>
          </p:cNvCxnSpPr>
          <p:nvPr/>
        </p:nvCxnSpPr>
        <p:spPr>
          <a:xfrm>
            <a:off x="3134208" y="4007460"/>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877963" y="5110771"/>
            <a:ext cx="881179" cy="31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77377" y="3121847"/>
            <a:ext cx="1855796" cy="646331"/>
          </a:xfrm>
          <a:prstGeom prst="rect">
            <a:avLst/>
          </a:prstGeom>
          <a:noFill/>
        </p:spPr>
        <p:txBody>
          <a:bodyPr wrap="square" rtlCol="0">
            <a:spAutoFit/>
          </a:bodyPr>
          <a:lstStyle/>
          <a:p>
            <a:r>
              <a:rPr lang="en-US" dirty="0"/>
              <a:t>Click to save updates.</a:t>
            </a:r>
            <a:endParaRPr lang="en-US" dirty="0"/>
          </a:p>
        </p:txBody>
      </p:sp>
      <p:cxnSp>
        <p:nvCxnSpPr>
          <p:cNvPr id="18" name="Straight Arrow Connector 17"/>
          <p:cNvCxnSpPr>
            <a:cxnSpLocks/>
          </p:cNvCxnSpPr>
          <p:nvPr/>
        </p:nvCxnSpPr>
        <p:spPr>
          <a:xfrm flipH="1" flipV="1">
            <a:off x="9154170" y="2875298"/>
            <a:ext cx="453081" cy="246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65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Changes…Daily Rate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10" name="Picture 9"/>
          <p:cNvPicPr/>
          <p:nvPr/>
        </p:nvPicPr>
        <p:blipFill>
          <a:blip r:embed="rId4"/>
          <a:stretch>
            <a:fillRect/>
          </a:stretch>
        </p:blipFill>
        <p:spPr>
          <a:xfrm>
            <a:off x="3988660" y="1335890"/>
            <a:ext cx="7648447" cy="4603802"/>
          </a:xfrm>
          <a:prstGeom prst="rect">
            <a:avLst/>
          </a:prstGeom>
          <a:ln w="28575">
            <a:solidFill>
              <a:schemeClr val="bg1"/>
            </a:solidFill>
          </a:ln>
        </p:spPr>
      </p:pic>
      <p:sp>
        <p:nvSpPr>
          <p:cNvPr id="11" name="TextBox 10"/>
          <p:cNvSpPr txBox="1"/>
          <p:nvPr/>
        </p:nvSpPr>
        <p:spPr>
          <a:xfrm>
            <a:off x="97564" y="2598002"/>
            <a:ext cx="3432060" cy="923330"/>
          </a:xfrm>
          <a:prstGeom prst="rect">
            <a:avLst/>
          </a:prstGeom>
          <a:noFill/>
        </p:spPr>
        <p:txBody>
          <a:bodyPr wrap="square" rtlCol="0">
            <a:spAutoFit/>
          </a:bodyPr>
          <a:lstStyle/>
          <a:p>
            <a:r>
              <a:rPr lang="en-US" dirty="0"/>
              <a:t>Make sure the Grade Profile reflects “Daily Grade Profile” for a daily rate employee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02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Changes…Daily Rate Based Compensation Change cont.</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4208" y="3639891"/>
            <a:ext cx="2586042" cy="1200329"/>
          </a:xfrm>
          <a:prstGeom prst="rect">
            <a:avLst/>
          </a:prstGeom>
          <a:noFill/>
        </p:spPr>
        <p:txBody>
          <a:bodyPr wrap="square" rtlCol="0">
            <a:spAutoFit/>
          </a:bodyPr>
          <a:lstStyle/>
          <a:p>
            <a:r>
              <a:rPr lang="en-US" b="1" dirty="0">
                <a:solidFill>
                  <a:schemeClr val="bg1"/>
                </a:solidFill>
              </a:rPr>
              <a:t>Complete only if the employee is a legacy Progressive employee </a:t>
            </a:r>
            <a:endParaRPr lang="en-US" b="1" dirty="0">
              <a:solidFill>
                <a:schemeClr val="bg1"/>
              </a:solidFill>
            </a:endParaRPr>
          </a:p>
        </p:txBody>
      </p:sp>
      <p:pic>
        <p:nvPicPr>
          <p:cNvPr id="11" name="Picture 10"/>
          <p:cNvPicPr/>
          <p:nvPr/>
        </p:nvPicPr>
        <p:blipFill>
          <a:blip r:embed="rId4"/>
          <a:stretch>
            <a:fillRect/>
          </a:stretch>
        </p:blipFill>
        <p:spPr>
          <a:xfrm>
            <a:off x="4483401" y="1329193"/>
            <a:ext cx="6270577" cy="4949952"/>
          </a:xfrm>
          <a:prstGeom prst="rect">
            <a:avLst/>
          </a:prstGeom>
          <a:ln w="28575">
            <a:solidFill>
              <a:schemeClr val="bg1"/>
            </a:solidFill>
          </a:ln>
        </p:spPr>
      </p:pic>
      <p:pic>
        <p:nvPicPr>
          <p:cNvPr id="4" name="Picture 3"/>
          <p:cNvPicPr>
            <a:picLocks noChangeAspect="1"/>
          </p:cNvPicPr>
          <p:nvPr/>
        </p:nvPicPr>
        <p:blipFill>
          <a:blip r:embed="rId5"/>
          <a:stretch>
            <a:fillRect/>
          </a:stretch>
        </p:blipFill>
        <p:spPr>
          <a:xfrm>
            <a:off x="231946" y="1469238"/>
            <a:ext cx="2143125" cy="2143125"/>
          </a:xfrm>
          <a:prstGeom prst="rect">
            <a:avLst/>
          </a:prstGeom>
        </p:spPr>
      </p:pic>
      <p:cxnSp>
        <p:nvCxnSpPr>
          <p:cNvPr id="12" name="Straight Arrow Connector 11"/>
          <p:cNvCxnSpPr>
            <a:cxnSpLocks/>
          </p:cNvCxnSpPr>
          <p:nvPr/>
        </p:nvCxnSpPr>
        <p:spPr>
          <a:xfrm>
            <a:off x="3764688" y="2729694"/>
            <a:ext cx="7187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76653" y="1989645"/>
            <a:ext cx="1544542" cy="923330"/>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476653" y="4884149"/>
            <a:ext cx="1922199" cy="1200329"/>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5" name="Straight Arrow Connector 14"/>
          <p:cNvCxnSpPr>
            <a:cxnSpLocks/>
          </p:cNvCxnSpPr>
          <p:nvPr/>
        </p:nvCxnSpPr>
        <p:spPr>
          <a:xfrm>
            <a:off x="3863387" y="5914768"/>
            <a:ext cx="50956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753978" y="2063131"/>
            <a:ext cx="1356671" cy="923330"/>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cxnSpLocks/>
          </p:cNvCxnSpPr>
          <p:nvPr/>
        </p:nvCxnSpPr>
        <p:spPr>
          <a:xfrm flipH="1" flipV="1">
            <a:off x="10611475" y="1851984"/>
            <a:ext cx="369563" cy="2111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76653" y="3159898"/>
            <a:ext cx="1643722" cy="1477328"/>
          </a:xfrm>
          <a:prstGeom prst="rect">
            <a:avLst/>
          </a:prstGeom>
          <a:noFill/>
        </p:spPr>
        <p:txBody>
          <a:bodyPr wrap="square" rtlCol="0">
            <a:spAutoFit/>
          </a:bodyPr>
          <a:lstStyle/>
          <a:p>
            <a:r>
              <a:rPr lang="en-US" dirty="0"/>
              <a:t>Enter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22" name="Straight Arrow Connector 21"/>
          <p:cNvCxnSpPr>
            <a:cxnSpLocks/>
            <a:stCxn id="21" idx="3"/>
          </p:cNvCxnSpPr>
          <p:nvPr/>
        </p:nvCxnSpPr>
        <p:spPr>
          <a:xfrm flipV="1">
            <a:off x="4120375" y="3748704"/>
            <a:ext cx="572768" cy="1498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21" idx="3"/>
          </p:cNvCxnSpPr>
          <p:nvPr/>
        </p:nvCxnSpPr>
        <p:spPr>
          <a:xfrm>
            <a:off x="4120375" y="3898562"/>
            <a:ext cx="572768" cy="546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70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Changes…Daily Rate Based Compensation Change cont.</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7564" y="1395832"/>
            <a:ext cx="3457575" cy="1200329"/>
          </a:xfrm>
          <a:prstGeom prst="rect">
            <a:avLst/>
          </a:prstGeom>
          <a:noFill/>
        </p:spPr>
        <p:txBody>
          <a:bodyPr wrap="square" rtlCol="0">
            <a:spAutoFit/>
          </a:bodyPr>
          <a:lstStyle/>
          <a:p>
            <a:r>
              <a:rPr lang="en-US" b="1" dirty="0"/>
              <a:t>Complete for both legacy Progressive and legacy Waste Connections employees. </a:t>
            </a:r>
          </a:p>
        </p:txBody>
      </p:sp>
      <p:pic>
        <p:nvPicPr>
          <p:cNvPr id="10" name="Picture 9"/>
          <p:cNvPicPr/>
          <p:nvPr/>
        </p:nvPicPr>
        <p:blipFill>
          <a:blip r:embed="rId4"/>
          <a:stretch>
            <a:fillRect/>
          </a:stretch>
        </p:blipFill>
        <p:spPr>
          <a:xfrm>
            <a:off x="3457458" y="1253598"/>
            <a:ext cx="7158575" cy="4776074"/>
          </a:xfrm>
          <a:prstGeom prst="rect">
            <a:avLst/>
          </a:prstGeom>
          <a:ln w="28575">
            <a:solidFill>
              <a:schemeClr val="bg1"/>
            </a:solidFill>
          </a:ln>
        </p:spPr>
      </p:pic>
      <p:sp>
        <p:nvSpPr>
          <p:cNvPr id="14" name="TextBox 13"/>
          <p:cNvSpPr txBox="1"/>
          <p:nvPr/>
        </p:nvSpPr>
        <p:spPr>
          <a:xfrm>
            <a:off x="10753665" y="2272995"/>
            <a:ext cx="1269607" cy="646331"/>
          </a:xfrm>
          <a:prstGeom prst="rect">
            <a:avLst/>
          </a:prstGeom>
          <a:noFill/>
        </p:spPr>
        <p:txBody>
          <a:bodyPr wrap="square" rtlCol="0">
            <a:spAutoFit/>
          </a:bodyPr>
          <a:lstStyle/>
          <a:p>
            <a:r>
              <a:rPr lang="en-US" dirty="0"/>
              <a:t>Save the changes</a:t>
            </a:r>
          </a:p>
        </p:txBody>
      </p:sp>
      <p:sp>
        <p:nvSpPr>
          <p:cNvPr id="15" name="TextBox 14"/>
          <p:cNvSpPr txBox="1"/>
          <p:nvPr/>
        </p:nvSpPr>
        <p:spPr>
          <a:xfrm>
            <a:off x="0" y="3190166"/>
            <a:ext cx="3457575" cy="646331"/>
          </a:xfrm>
          <a:prstGeom prst="rect">
            <a:avLst/>
          </a:prstGeom>
          <a:noFill/>
        </p:spPr>
        <p:txBody>
          <a:bodyPr wrap="square" rtlCol="0">
            <a:spAutoFit/>
          </a:bodyPr>
          <a:lstStyle/>
          <a:p>
            <a:r>
              <a:rPr lang="en-US" dirty="0"/>
              <a:t>Make sure “Daily” is in the Frequency field</a:t>
            </a:r>
          </a:p>
        </p:txBody>
      </p:sp>
      <p:sp>
        <p:nvSpPr>
          <p:cNvPr id="17" name="TextBox 16"/>
          <p:cNvSpPr txBox="1"/>
          <p:nvPr/>
        </p:nvSpPr>
        <p:spPr>
          <a:xfrm>
            <a:off x="0" y="4113496"/>
            <a:ext cx="3457575" cy="923330"/>
          </a:xfrm>
          <a:prstGeom prst="rect">
            <a:avLst/>
          </a:prstGeom>
          <a:noFill/>
        </p:spPr>
        <p:txBody>
          <a:bodyPr wrap="square" rtlCol="0">
            <a:spAutoFit/>
          </a:bodyPr>
          <a:lstStyle/>
          <a:p>
            <a:r>
              <a:rPr lang="en-US" dirty="0"/>
              <a:t>Enter the new amount in the Per Unit Amount field and save the changes. </a:t>
            </a:r>
          </a:p>
        </p:txBody>
      </p:sp>
      <p:cxnSp>
        <p:nvCxnSpPr>
          <p:cNvPr id="18" name="Straight Arrow Connector 17"/>
          <p:cNvCxnSpPr>
            <a:cxnSpLocks/>
          </p:cNvCxnSpPr>
          <p:nvPr/>
        </p:nvCxnSpPr>
        <p:spPr>
          <a:xfrm>
            <a:off x="2375746" y="3659246"/>
            <a:ext cx="11695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3099934" y="4507754"/>
            <a:ext cx="6171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flipV="1">
            <a:off x="10507546" y="1995997"/>
            <a:ext cx="514681" cy="276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6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pic>
        <p:nvPicPr>
          <p:cNvPr id="12" name="Picture 11"/>
          <p:cNvPicPr/>
          <p:nvPr/>
        </p:nvPicPr>
        <p:blipFill>
          <a:blip r:embed="rId4"/>
          <a:stretch>
            <a:fillRect/>
          </a:stretch>
        </p:blipFill>
        <p:spPr>
          <a:xfrm>
            <a:off x="4101318" y="1539996"/>
            <a:ext cx="7402928" cy="4298095"/>
          </a:xfrm>
          <a:prstGeom prst="rect">
            <a:avLst/>
          </a:prstGeom>
          <a:ln w="28575">
            <a:solidFill>
              <a:schemeClr val="bg1"/>
            </a:solidFill>
          </a:ln>
        </p:spPr>
      </p:pic>
      <p:sp>
        <p:nvSpPr>
          <p:cNvPr id="13" name="TextBox 12"/>
          <p:cNvSpPr txBox="1"/>
          <p:nvPr/>
        </p:nvSpPr>
        <p:spPr>
          <a:xfrm>
            <a:off x="302798" y="1750865"/>
            <a:ext cx="1937182" cy="646331"/>
          </a:xfrm>
          <a:prstGeom prst="rect">
            <a:avLst/>
          </a:prstGeom>
          <a:noFill/>
        </p:spPr>
        <p:txBody>
          <a:bodyPr wrap="square" rtlCol="0">
            <a:spAutoFit/>
          </a:bodyPr>
          <a:lstStyle/>
          <a:p>
            <a:r>
              <a:rPr lang="en-US" dirty="0"/>
              <a:t>Select the effective date</a:t>
            </a:r>
          </a:p>
        </p:txBody>
      </p:sp>
      <p:sp>
        <p:nvSpPr>
          <p:cNvPr id="14" name="TextBox 13"/>
          <p:cNvSpPr txBox="1"/>
          <p:nvPr/>
        </p:nvSpPr>
        <p:spPr>
          <a:xfrm>
            <a:off x="302798" y="4617416"/>
            <a:ext cx="3226825" cy="923330"/>
          </a:xfrm>
          <a:prstGeom prst="rect">
            <a:avLst/>
          </a:prstGeom>
          <a:noFill/>
        </p:spPr>
        <p:txBody>
          <a:bodyPr wrap="square" rtlCol="0">
            <a:spAutoFit/>
          </a:bodyPr>
          <a:lstStyle/>
          <a:p>
            <a:r>
              <a:rPr lang="en-US" dirty="0"/>
              <a:t>Select the reason for the compensation change from the Reason field. </a:t>
            </a:r>
            <a:endParaRPr lang="en-US" sz="2800" dirty="0">
              <a:latin typeface="Times New Roman" panose="02020603050405020304" pitchFamily="18" charset="0"/>
              <a:cs typeface="Times New Roman" panose="02020603050405020304" pitchFamily="18" charset="0"/>
            </a:endParaRPr>
          </a:p>
        </p:txBody>
      </p:sp>
      <p:cxnSp>
        <p:nvCxnSpPr>
          <p:cNvPr id="15" name="Straight Arrow Connector 14"/>
          <p:cNvCxnSpPr>
            <a:cxnSpLocks/>
          </p:cNvCxnSpPr>
          <p:nvPr/>
        </p:nvCxnSpPr>
        <p:spPr>
          <a:xfrm flipV="1">
            <a:off x="3039762" y="4720281"/>
            <a:ext cx="1227975" cy="4201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2125362" y="2166551"/>
            <a:ext cx="2125318" cy="535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2798" y="2761670"/>
            <a:ext cx="3124141" cy="1477328"/>
          </a:xfrm>
          <a:prstGeom prst="rect">
            <a:avLst/>
          </a:prstGeom>
          <a:noFill/>
        </p:spPr>
        <p:txBody>
          <a:bodyPr wrap="square" rtlCol="0">
            <a:spAutoFit/>
          </a:bodyPr>
          <a:lstStyle/>
          <a:p>
            <a:r>
              <a:rPr lang="en-US" dirty="0"/>
              <a:t>Click the </a:t>
            </a:r>
            <a:r>
              <a:rPr lang="en-US" b="1" dirty="0"/>
              <a:t>Use Next Pay Period</a:t>
            </a:r>
            <a:r>
              <a:rPr lang="en-US" dirty="0"/>
              <a:t> checkbox so the change goes in effect on the first day of the next pay period</a:t>
            </a:r>
            <a:r>
              <a:rPr lang="en-US" dirty="0">
                <a:solidFill>
                  <a:srgbClr val="002060"/>
                </a:solidFill>
              </a:rPr>
              <a:t>. </a:t>
            </a:r>
          </a:p>
        </p:txBody>
      </p:sp>
      <p:cxnSp>
        <p:nvCxnSpPr>
          <p:cNvPr id="19" name="Straight Arrow Connector 18"/>
          <p:cNvCxnSpPr>
            <a:cxnSpLocks/>
          </p:cNvCxnSpPr>
          <p:nvPr/>
        </p:nvCxnSpPr>
        <p:spPr>
          <a:xfrm>
            <a:off x="3426940" y="3608173"/>
            <a:ext cx="840797" cy="3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78998" y="3285007"/>
            <a:ext cx="1636353" cy="923330"/>
          </a:xfrm>
          <a:prstGeom prst="rect">
            <a:avLst/>
          </a:prstGeom>
          <a:noFill/>
        </p:spPr>
        <p:txBody>
          <a:bodyPr wrap="square" rtlCol="0">
            <a:spAutoFit/>
          </a:bodyPr>
          <a:lstStyle/>
          <a:p>
            <a:r>
              <a:rPr lang="en-US" dirty="0">
                <a:solidFill>
                  <a:schemeClr val="bg1"/>
                </a:solidFill>
              </a:rPr>
              <a:t>When done, click </a:t>
            </a:r>
            <a:r>
              <a:rPr lang="en-US" b="1" dirty="0">
                <a:solidFill>
                  <a:schemeClr val="bg1"/>
                </a:solidFill>
              </a:rPr>
              <a:t>Save</a:t>
            </a:r>
            <a:endParaRPr lang="en-US" dirty="0">
              <a:solidFill>
                <a:schemeClr val="bg1"/>
              </a:solidFill>
            </a:endParaRPr>
          </a:p>
        </p:txBody>
      </p:sp>
      <p:cxnSp>
        <p:nvCxnSpPr>
          <p:cNvPr id="28" name="Straight Arrow Connector 27"/>
          <p:cNvCxnSpPr>
            <a:cxnSpLocks/>
          </p:cNvCxnSpPr>
          <p:nvPr/>
        </p:nvCxnSpPr>
        <p:spPr>
          <a:xfrm flipH="1" flipV="1">
            <a:off x="11105381" y="2861020"/>
            <a:ext cx="12602" cy="4835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04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sp>
        <p:nvSpPr>
          <p:cNvPr id="9" name="TextBox 8"/>
          <p:cNvSpPr txBox="1"/>
          <p:nvPr/>
        </p:nvSpPr>
        <p:spPr>
          <a:xfrm>
            <a:off x="79979" y="1314450"/>
            <a:ext cx="6361461"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Compensation Changes</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Salary Change</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Hourly Change</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Incentive Rate Change</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Daily Rate Change</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One-Time Payments</a:t>
            </a:r>
          </a:p>
          <a:p>
            <a:endParaRPr lang="en-US"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9979" y="126310"/>
            <a:ext cx="724474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Agenda:</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088" y="1691739"/>
            <a:ext cx="5475303" cy="3133090"/>
          </a:xfrm>
          <a:prstGeom prst="rect">
            <a:avLst/>
          </a:prstGeom>
          <a:ln w="38100">
            <a:solidFill>
              <a:schemeClr val="bg1"/>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Tree>
    <p:extLst>
      <p:ext uri="{BB962C8B-B14F-4D97-AF65-F5344CB8AC3E}">
        <p14:creationId xmlns:p14="http://schemas.microsoft.com/office/powerpoint/2010/main" val="135333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3725631" y="1388647"/>
            <a:ext cx="7436644" cy="4506146"/>
          </a:xfrm>
          <a:prstGeom prst="rect">
            <a:avLst/>
          </a:prstGeom>
          <a:ln w="28575">
            <a:solidFill>
              <a:srgbClr val="002060"/>
            </a:solidFill>
          </a:ln>
        </p:spPr>
      </p:pic>
      <p:sp>
        <p:nvSpPr>
          <p:cNvPr id="10" name="TextBox 9"/>
          <p:cNvSpPr txBox="1"/>
          <p:nvPr/>
        </p:nvSpPr>
        <p:spPr>
          <a:xfrm>
            <a:off x="97564" y="2598002"/>
            <a:ext cx="3432060" cy="1200329"/>
          </a:xfrm>
          <a:prstGeom prst="rect">
            <a:avLst/>
          </a:prstGeom>
          <a:noFill/>
        </p:spPr>
        <p:txBody>
          <a:bodyPr wrap="square" rtlCol="0">
            <a:spAutoFit/>
          </a:bodyPr>
          <a:lstStyle/>
          <a:p>
            <a:r>
              <a:rPr lang="en-US" dirty="0"/>
              <a:t>Make sure the Grade Profile reflects “Daily Grade Profile” for an incentive rate employee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31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925186" y="1099869"/>
            <a:ext cx="6240306" cy="4853572"/>
          </a:xfrm>
          <a:prstGeom prst="rect">
            <a:avLst/>
          </a:prstGeom>
          <a:ln w="28575">
            <a:solidFill>
              <a:srgbClr val="002060"/>
            </a:solidFill>
          </a:ln>
        </p:spPr>
      </p:pic>
      <p:sp>
        <p:nvSpPr>
          <p:cNvPr id="10" name="TextBox 9"/>
          <p:cNvSpPr txBox="1"/>
          <p:nvPr/>
        </p:nvSpPr>
        <p:spPr>
          <a:xfrm>
            <a:off x="56375" y="1472424"/>
            <a:ext cx="3985197" cy="923330"/>
          </a:xfrm>
          <a:prstGeom prst="rect">
            <a:avLst/>
          </a:prstGeom>
          <a:noFill/>
        </p:spPr>
        <p:txBody>
          <a:bodyPr wrap="square" rtlCol="0">
            <a:spAutoFit/>
          </a:bodyPr>
          <a:lstStyle/>
          <a:p>
            <a:r>
              <a:rPr lang="en-US" dirty="0"/>
              <a:t>Click the </a:t>
            </a:r>
            <a:r>
              <a:rPr lang="en-US" b="1" dirty="0"/>
              <a:t>Edit </a:t>
            </a:r>
            <a:r>
              <a:rPr lang="en-US" dirty="0"/>
              <a:t> icon and enter the details required in the hourly-based comp change screen</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a:cxnSpLocks/>
          </p:cNvCxnSpPr>
          <p:nvPr/>
        </p:nvCxnSpPr>
        <p:spPr>
          <a:xfrm>
            <a:off x="2874716" y="2971455"/>
            <a:ext cx="11668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564" y="2770882"/>
            <a:ext cx="2895555" cy="369332"/>
          </a:xfrm>
          <a:prstGeom prst="rect">
            <a:avLst/>
          </a:prstGeom>
          <a:noFill/>
        </p:spPr>
        <p:txBody>
          <a:bodyPr wrap="square" rtlCol="0">
            <a:spAutoFit/>
          </a:bodyPr>
          <a:lstStyle/>
          <a:p>
            <a:r>
              <a:rPr lang="en-US" dirty="0"/>
              <a:t>Enter the new amount</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7563" y="3308407"/>
            <a:ext cx="2895555" cy="1200329"/>
          </a:xfrm>
          <a:prstGeom prst="rect">
            <a:avLst/>
          </a:prstGeom>
          <a:noFill/>
        </p:spPr>
        <p:txBody>
          <a:bodyPr wrap="square" rtlCol="0">
            <a:spAutoFit/>
          </a:bodyPr>
          <a:lstStyle/>
          <a:p>
            <a:r>
              <a:rPr lang="en-US" dirty="0"/>
              <a:t>You can also enact the change by entering amount changed or percentage changed</a:t>
            </a:r>
            <a:endParaRPr lang="en-US" sz="28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a:xfrm flipV="1">
            <a:off x="2604981" y="3678010"/>
            <a:ext cx="1480984" cy="15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04981" y="3832989"/>
            <a:ext cx="1480984" cy="5308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7563" y="4891431"/>
            <a:ext cx="2895555" cy="923330"/>
          </a:xfrm>
          <a:prstGeom prst="rect">
            <a:avLst/>
          </a:prstGeom>
          <a:noFill/>
        </p:spPr>
        <p:txBody>
          <a:bodyPr wrap="square" rtlCol="0">
            <a:spAutoFit/>
          </a:bodyPr>
          <a:lstStyle/>
          <a:p>
            <a:r>
              <a:rPr lang="en-US" dirty="0"/>
              <a:t>Make sure the appropriate frequency is selected</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a:cxnSpLocks/>
          </p:cNvCxnSpPr>
          <p:nvPr/>
        </p:nvCxnSpPr>
        <p:spPr>
          <a:xfrm flipV="1">
            <a:off x="2508420" y="5642919"/>
            <a:ext cx="1577545" cy="57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242204" y="1995997"/>
            <a:ext cx="1673976" cy="646331"/>
          </a:xfrm>
          <a:prstGeom prst="rect">
            <a:avLst/>
          </a:prstGeom>
          <a:noFill/>
        </p:spPr>
        <p:txBody>
          <a:bodyPr wrap="square" rtlCol="0">
            <a:spAutoFit/>
          </a:bodyPr>
          <a:lstStyle/>
          <a:p>
            <a:r>
              <a:rPr lang="en-US" dirty="0"/>
              <a:t>Once done, Click </a:t>
            </a:r>
            <a:r>
              <a:rPr lang="en-US" b="1" dirty="0"/>
              <a:t>Save</a:t>
            </a:r>
            <a:endParaRPr lang="en-US" sz="2800" dirty="0">
              <a:latin typeface="Times New Roman" panose="02020603050405020304" pitchFamily="18" charset="0"/>
              <a:cs typeface="Times New Roman" panose="02020603050405020304" pitchFamily="18" charset="0"/>
            </a:endParaRPr>
          </a:p>
        </p:txBody>
      </p:sp>
      <p:cxnSp>
        <p:nvCxnSpPr>
          <p:cNvPr id="20" name="Straight Arrow Connector 19"/>
          <p:cNvCxnSpPr>
            <a:cxnSpLocks/>
          </p:cNvCxnSpPr>
          <p:nvPr/>
        </p:nvCxnSpPr>
        <p:spPr>
          <a:xfrm flipH="1" flipV="1">
            <a:off x="10022989" y="1959358"/>
            <a:ext cx="285006" cy="168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8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1077218"/>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Changes…Incentive Based Compensation Change</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45029" y="2032451"/>
            <a:ext cx="2564074" cy="646331"/>
          </a:xfrm>
          <a:prstGeom prst="rect">
            <a:avLst/>
          </a:prstGeom>
          <a:noFill/>
        </p:spPr>
        <p:txBody>
          <a:bodyPr wrap="square" rtlCol="0">
            <a:spAutoFit/>
          </a:bodyPr>
          <a:lstStyle/>
          <a:p>
            <a:r>
              <a:rPr lang="en-US" dirty="0"/>
              <a:t>The Per Unit Amount remains at 0 .01  </a:t>
            </a:r>
          </a:p>
        </p:txBody>
      </p:sp>
      <p:sp>
        <p:nvSpPr>
          <p:cNvPr id="11" name="TextBox 10"/>
          <p:cNvSpPr txBox="1"/>
          <p:nvPr/>
        </p:nvSpPr>
        <p:spPr>
          <a:xfrm>
            <a:off x="245029" y="4282978"/>
            <a:ext cx="1911178" cy="369332"/>
          </a:xfrm>
          <a:prstGeom prst="rect">
            <a:avLst/>
          </a:prstGeom>
          <a:noFill/>
        </p:spPr>
        <p:txBody>
          <a:bodyPr wrap="square" rtlCol="0">
            <a:spAutoFit/>
          </a:bodyPr>
          <a:lstStyle/>
          <a:p>
            <a:r>
              <a:rPr lang="en-US" dirty="0"/>
              <a:t>Click </a:t>
            </a:r>
            <a:r>
              <a:rPr lang="en-US" b="1" dirty="0"/>
              <a:t>Submit</a:t>
            </a:r>
            <a:endParaRPr lang="en-US" dirty="0"/>
          </a:p>
        </p:txBody>
      </p:sp>
      <p:pic>
        <p:nvPicPr>
          <p:cNvPr id="4" name="Picture 3"/>
          <p:cNvPicPr>
            <a:picLocks noChangeAspect="1"/>
          </p:cNvPicPr>
          <p:nvPr/>
        </p:nvPicPr>
        <p:blipFill>
          <a:blip r:embed="rId4"/>
          <a:stretch>
            <a:fillRect/>
          </a:stretch>
        </p:blipFill>
        <p:spPr>
          <a:xfrm>
            <a:off x="2918935" y="1762424"/>
            <a:ext cx="7926948" cy="3456704"/>
          </a:xfrm>
          <a:prstGeom prst="rect">
            <a:avLst/>
          </a:prstGeom>
          <a:ln w="28575">
            <a:solidFill>
              <a:srgbClr val="002060"/>
            </a:solidFill>
          </a:ln>
        </p:spPr>
      </p:pic>
      <p:sp>
        <p:nvSpPr>
          <p:cNvPr id="12" name="TextBox 11"/>
          <p:cNvSpPr txBox="1"/>
          <p:nvPr/>
        </p:nvSpPr>
        <p:spPr>
          <a:xfrm>
            <a:off x="245029" y="3042864"/>
            <a:ext cx="2564074" cy="923330"/>
          </a:xfrm>
          <a:prstGeom prst="rect">
            <a:avLst/>
          </a:prstGeom>
          <a:noFill/>
        </p:spPr>
        <p:txBody>
          <a:bodyPr wrap="square" rtlCol="0">
            <a:spAutoFit/>
          </a:bodyPr>
          <a:lstStyle/>
          <a:p>
            <a:r>
              <a:rPr lang="en-US" dirty="0"/>
              <a:t>The details in this section don’t change</a:t>
            </a:r>
          </a:p>
        </p:txBody>
      </p:sp>
    </p:spTree>
    <p:extLst>
      <p:ext uri="{BB962C8B-B14F-4D97-AF65-F5344CB8AC3E}">
        <p14:creationId xmlns:p14="http://schemas.microsoft.com/office/powerpoint/2010/main" val="288660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Changes…Check Status</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10" name="Picture 9" descr="C:\Users\NOLANW~1\AppData\Local\Temp\SNAGHTML5276c7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444" y="1868481"/>
            <a:ext cx="11615331" cy="3430965"/>
          </a:xfrm>
          <a:prstGeom prst="rect">
            <a:avLst/>
          </a:prstGeom>
          <a:noFill/>
          <a:ln w="28575">
            <a:solidFill>
              <a:schemeClr val="bg1"/>
            </a:solidFill>
          </a:ln>
        </p:spPr>
      </p:pic>
      <p:cxnSp>
        <p:nvCxnSpPr>
          <p:cNvPr id="12" name="Straight Arrow Connector 11"/>
          <p:cNvCxnSpPr>
            <a:cxnSpLocks/>
          </p:cNvCxnSpPr>
          <p:nvPr/>
        </p:nvCxnSpPr>
        <p:spPr>
          <a:xfrm flipH="1">
            <a:off x="769188" y="1499464"/>
            <a:ext cx="5168" cy="276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0444" y="844647"/>
            <a:ext cx="1544542" cy="646331"/>
          </a:xfrm>
          <a:prstGeom prst="rect">
            <a:avLst/>
          </a:prstGeom>
          <a:noFill/>
        </p:spPr>
        <p:txBody>
          <a:bodyPr wrap="square" rtlCol="0">
            <a:spAutoFit/>
          </a:bodyPr>
          <a:lstStyle/>
          <a:p>
            <a:r>
              <a:rPr lang="en-US" dirty="0">
                <a:solidFill>
                  <a:schemeClr val="bg1"/>
                </a:solidFill>
              </a:rPr>
              <a:t>Click the </a:t>
            </a:r>
            <a:r>
              <a:rPr lang="en-US" b="1" dirty="0">
                <a:solidFill>
                  <a:schemeClr val="bg1"/>
                </a:solidFill>
              </a:rPr>
              <a:t>Job </a:t>
            </a:r>
            <a:r>
              <a:rPr lang="en-US" dirty="0">
                <a:solidFill>
                  <a:schemeClr val="bg1"/>
                </a:solidFill>
              </a:rPr>
              <a:t>tab</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a:xfrm>
            <a:off x="6499654" y="1626665"/>
            <a:ext cx="16476" cy="77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92614" y="997792"/>
            <a:ext cx="2057762" cy="646331"/>
          </a:xfrm>
          <a:prstGeom prst="rect">
            <a:avLst/>
          </a:prstGeom>
          <a:noFill/>
        </p:spPr>
        <p:txBody>
          <a:bodyPr wrap="square" rtlCol="0">
            <a:spAutoFit/>
          </a:bodyPr>
          <a:lstStyle/>
          <a:p>
            <a:r>
              <a:rPr lang="en-US" dirty="0">
                <a:solidFill>
                  <a:schemeClr val="bg1"/>
                </a:solidFill>
              </a:rPr>
              <a:t>Click the </a:t>
            </a:r>
            <a:r>
              <a:rPr lang="en-US" b="1" dirty="0">
                <a:solidFill>
                  <a:schemeClr val="bg1"/>
                </a:solidFill>
              </a:rPr>
              <a:t>Worker History </a:t>
            </a:r>
            <a:r>
              <a:rPr lang="en-US" dirty="0">
                <a:solidFill>
                  <a:schemeClr val="bg1"/>
                </a:solidFill>
              </a:rPr>
              <a:t>sub-tab</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591068" y="5392095"/>
            <a:ext cx="2057762" cy="923330"/>
          </a:xfrm>
          <a:prstGeom prst="rect">
            <a:avLst/>
          </a:prstGeom>
          <a:noFill/>
        </p:spPr>
        <p:txBody>
          <a:bodyPr wrap="square" rtlCol="0">
            <a:spAutoFit/>
          </a:bodyPr>
          <a:lstStyle/>
          <a:p>
            <a:r>
              <a:rPr lang="en-US" dirty="0">
                <a:solidFill>
                  <a:schemeClr val="bg1"/>
                </a:solidFill>
              </a:rPr>
              <a:t>Click on the </a:t>
            </a:r>
            <a:r>
              <a:rPr lang="en-US" b="1" dirty="0">
                <a:solidFill>
                  <a:schemeClr val="bg1"/>
                </a:solidFill>
              </a:rPr>
              <a:t>Compensation Change </a:t>
            </a:r>
            <a:r>
              <a:rPr lang="en-US" dirty="0">
                <a:solidFill>
                  <a:schemeClr val="bg1"/>
                </a:solidFill>
              </a:rPr>
              <a:t>event</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25" name="Straight Arrow Connector 24"/>
          <p:cNvCxnSpPr>
            <a:cxnSpLocks/>
          </p:cNvCxnSpPr>
          <p:nvPr/>
        </p:nvCxnSpPr>
        <p:spPr>
          <a:xfrm flipH="1" flipV="1">
            <a:off x="2591068" y="4352681"/>
            <a:ext cx="613451" cy="1115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54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Changes…Check Status</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4" cstate="print"/>
          <a:stretch>
            <a:fillRect/>
          </a:stretch>
        </p:blipFill>
        <p:spPr>
          <a:xfrm>
            <a:off x="396960" y="1661833"/>
            <a:ext cx="11223540" cy="4099625"/>
          </a:xfrm>
          <a:prstGeom prst="rect">
            <a:avLst/>
          </a:prstGeom>
          <a:ln w="28575">
            <a:solidFill>
              <a:schemeClr val="bg1"/>
            </a:solidFill>
          </a:ln>
        </p:spPr>
      </p:pic>
      <p:cxnSp>
        <p:nvCxnSpPr>
          <p:cNvPr id="11" name="Straight Arrow Connector 10"/>
          <p:cNvCxnSpPr>
            <a:cxnSpLocks/>
          </p:cNvCxnSpPr>
          <p:nvPr/>
        </p:nvCxnSpPr>
        <p:spPr>
          <a:xfrm flipH="1">
            <a:off x="1337601" y="1458274"/>
            <a:ext cx="5168" cy="276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287" y="853290"/>
            <a:ext cx="1544542" cy="646331"/>
          </a:xfrm>
          <a:prstGeom prst="rect">
            <a:avLst/>
          </a:prstGeom>
          <a:noFill/>
        </p:spPr>
        <p:txBody>
          <a:bodyPr wrap="square" rtlCol="0">
            <a:spAutoFit/>
          </a:bodyPr>
          <a:lstStyle/>
          <a:p>
            <a:r>
              <a:rPr lang="en-US" dirty="0">
                <a:solidFill>
                  <a:schemeClr val="bg1"/>
                </a:solidFill>
              </a:rPr>
              <a:t>Click the </a:t>
            </a:r>
            <a:r>
              <a:rPr lang="en-US" b="1" dirty="0">
                <a:solidFill>
                  <a:schemeClr val="bg1"/>
                </a:solidFill>
              </a:rPr>
              <a:t>Process </a:t>
            </a:r>
            <a:r>
              <a:rPr lang="en-US" dirty="0">
                <a:solidFill>
                  <a:schemeClr val="bg1"/>
                </a:solidFill>
              </a:rPr>
              <a:t>tab</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3" name="Straight Arrow Connector 12"/>
          <p:cNvCxnSpPr>
            <a:cxnSpLocks/>
          </p:cNvCxnSpPr>
          <p:nvPr/>
        </p:nvCxnSpPr>
        <p:spPr>
          <a:xfrm flipH="1">
            <a:off x="3163330" y="1499621"/>
            <a:ext cx="409542" cy="907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86757" y="853290"/>
            <a:ext cx="3421973" cy="646331"/>
          </a:xfrm>
          <a:prstGeom prst="rect">
            <a:avLst/>
          </a:prstGeom>
          <a:noFill/>
        </p:spPr>
        <p:txBody>
          <a:bodyPr wrap="square" rtlCol="0">
            <a:spAutoFit/>
          </a:bodyPr>
          <a:lstStyle/>
          <a:p>
            <a:r>
              <a:rPr lang="en-US" dirty="0">
                <a:solidFill>
                  <a:schemeClr val="bg1"/>
                </a:solidFill>
              </a:rPr>
              <a:t>Review the status of each step in the business process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58454" y="5837591"/>
            <a:ext cx="5692344" cy="646331"/>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Remaining Process </a:t>
            </a:r>
            <a:r>
              <a:rPr lang="en-US" dirty="0">
                <a:solidFill>
                  <a:schemeClr val="bg1"/>
                </a:solidFill>
              </a:rPr>
              <a:t>to see remaining steps in the business process</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7" name="Straight Arrow Connector 16"/>
          <p:cNvCxnSpPr>
            <a:cxnSpLocks/>
          </p:cNvCxnSpPr>
          <p:nvPr/>
        </p:nvCxnSpPr>
        <p:spPr>
          <a:xfrm flipH="1" flipV="1">
            <a:off x="1559456" y="5518737"/>
            <a:ext cx="1507526" cy="485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3572872" y="1499621"/>
            <a:ext cx="570508" cy="907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7504670" y="1499621"/>
            <a:ext cx="16476" cy="7787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18962" y="833579"/>
            <a:ext cx="3974681" cy="646331"/>
          </a:xfrm>
          <a:prstGeom prst="rect">
            <a:avLst/>
          </a:prstGeom>
          <a:noFill/>
        </p:spPr>
        <p:txBody>
          <a:bodyPr wrap="square" rtlCol="0">
            <a:spAutoFit/>
          </a:bodyPr>
          <a:lstStyle/>
          <a:p>
            <a:r>
              <a:rPr lang="en-US" dirty="0">
                <a:solidFill>
                  <a:schemeClr val="bg1"/>
                </a:solidFill>
              </a:rPr>
              <a:t>Review the person responsible for a particular step</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01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Changes…Reminders</a:t>
            </a:r>
            <a:endParaRPr lang="en-US" dirty="0"/>
          </a:p>
        </p:txBody>
      </p:sp>
      <p:sp>
        <p:nvSpPr>
          <p:cNvPr id="6" name="TextBox 5"/>
          <p:cNvSpPr txBox="1"/>
          <p:nvPr/>
        </p:nvSpPr>
        <p:spPr>
          <a:xfrm>
            <a:off x="97564" y="1626665"/>
            <a:ext cx="3432060" cy="369332"/>
          </a:xfrm>
          <a:prstGeom prst="rect">
            <a:avLst/>
          </a:prstGeom>
          <a:noFill/>
        </p:spPr>
        <p:txBody>
          <a:bodyPr wrap="square" rtlCol="0">
            <a:spAutoFit/>
          </a:bodyPr>
          <a:lstStyle/>
          <a:p>
            <a:r>
              <a:rPr lang="en-US" dirty="0"/>
              <a:t> </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18065" y="1512429"/>
            <a:ext cx="6116832" cy="1477328"/>
          </a:xfrm>
          <a:prstGeom prst="rect">
            <a:avLst/>
          </a:prstGeom>
          <a:noFill/>
        </p:spPr>
        <p:txBody>
          <a:bodyPr wrap="square" rtlCol="0">
            <a:spAutoFit/>
          </a:bodyPr>
          <a:lstStyle/>
          <a:p>
            <a:r>
              <a:rPr lang="en-US" dirty="0">
                <a:solidFill>
                  <a:schemeClr val="bg1"/>
                </a:solidFill>
              </a:rPr>
              <a:t>Compensation changes that include moving to a different compensation type typically require a job profile change. In such a case, a lateral transfer may be necessary. Not sure…reach out to your Payroll Analyst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18065" y="3861080"/>
            <a:ext cx="6691436" cy="923330"/>
          </a:xfrm>
          <a:prstGeom prst="rect">
            <a:avLst/>
          </a:prstGeom>
          <a:noFill/>
        </p:spPr>
        <p:txBody>
          <a:bodyPr wrap="square" rtlCol="0">
            <a:spAutoFit/>
          </a:bodyPr>
          <a:lstStyle/>
          <a:p>
            <a:pPr lvl="0" fontAlgn="base"/>
            <a:r>
              <a:rPr lang="en-US" dirty="0">
                <a:solidFill>
                  <a:schemeClr val="bg1"/>
                </a:solidFill>
              </a:rPr>
              <a:t>If the compensation change dates back to 2016 prior to using Workday, please contact your payroll analyst to make sure the retro pay is calculated correctly</a:t>
            </a:r>
          </a:p>
        </p:txBody>
      </p:sp>
      <p:pic>
        <p:nvPicPr>
          <p:cNvPr id="3" name="Picture 2"/>
          <p:cNvPicPr>
            <a:picLocks noChangeAspect="1"/>
          </p:cNvPicPr>
          <p:nvPr/>
        </p:nvPicPr>
        <p:blipFill>
          <a:blip r:embed="rId4"/>
          <a:stretch>
            <a:fillRect/>
          </a:stretch>
        </p:blipFill>
        <p:spPr>
          <a:xfrm>
            <a:off x="7461659" y="3691533"/>
            <a:ext cx="2381813" cy="2381813"/>
          </a:xfrm>
          <a:prstGeom prst="rect">
            <a:avLst/>
          </a:prstGeom>
          <a:ln w="28575">
            <a:solidFill>
              <a:srgbClr val="002060"/>
            </a:solidFill>
          </a:ln>
        </p:spPr>
      </p:pic>
      <p:pic>
        <p:nvPicPr>
          <p:cNvPr id="21" name="Picture 20"/>
          <p:cNvPicPr>
            <a:picLocks noChangeAspect="1"/>
          </p:cNvPicPr>
          <p:nvPr/>
        </p:nvPicPr>
        <p:blipFill>
          <a:blip r:embed="rId5"/>
          <a:stretch>
            <a:fillRect/>
          </a:stretch>
        </p:blipFill>
        <p:spPr>
          <a:xfrm>
            <a:off x="7461659" y="985204"/>
            <a:ext cx="2381813" cy="2381813"/>
          </a:xfrm>
          <a:prstGeom prst="rect">
            <a:avLst/>
          </a:prstGeom>
          <a:ln w="28575">
            <a:solidFill>
              <a:srgbClr val="002060"/>
            </a:solidFill>
          </a:ln>
        </p:spPr>
      </p:pic>
    </p:spTree>
    <p:extLst>
      <p:ext uri="{BB962C8B-B14F-4D97-AF65-F5344CB8AC3E}">
        <p14:creationId xmlns:p14="http://schemas.microsoft.com/office/powerpoint/2010/main" val="243706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a:t>
            </a:r>
          </a:p>
          <a:p>
            <a:endParaRPr lang="en-US" dirty="0"/>
          </a:p>
          <a:p>
            <a:endParaRPr lang="en-US" dirty="0"/>
          </a:p>
        </p:txBody>
      </p:sp>
      <p:pic>
        <p:nvPicPr>
          <p:cNvPr id="4" name="Picture 3"/>
          <p:cNvPicPr>
            <a:picLocks noChangeAspect="1"/>
          </p:cNvPicPr>
          <p:nvPr/>
        </p:nvPicPr>
        <p:blipFill>
          <a:blip r:embed="rId4"/>
          <a:stretch>
            <a:fillRect/>
          </a:stretch>
        </p:blipFill>
        <p:spPr>
          <a:xfrm>
            <a:off x="3745137" y="899235"/>
            <a:ext cx="6585144" cy="4938858"/>
          </a:xfrm>
          <a:prstGeom prst="rect">
            <a:avLst/>
          </a:prstGeom>
          <a:ln w="28575">
            <a:solidFill>
              <a:srgbClr val="FF0000"/>
            </a:solidFill>
          </a:ln>
        </p:spPr>
      </p:pic>
      <p:sp>
        <p:nvSpPr>
          <p:cNvPr id="11" name="TextBox 10"/>
          <p:cNvSpPr txBox="1"/>
          <p:nvPr/>
        </p:nvSpPr>
        <p:spPr>
          <a:xfrm>
            <a:off x="97564" y="1360525"/>
            <a:ext cx="3432060" cy="310854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One-time payments are lump-sum amounts paid to employees in the form of bonuses, referral fees, relocation funds, severance, etc.</a:t>
            </a:r>
          </a:p>
        </p:txBody>
      </p:sp>
    </p:spTree>
    <p:extLst>
      <p:ext uri="{BB962C8B-B14F-4D97-AF65-F5344CB8AC3E}">
        <p14:creationId xmlns:p14="http://schemas.microsoft.com/office/powerpoint/2010/main" val="3321191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Payments…Request One-Time Payment</a:t>
            </a:r>
          </a:p>
          <a:p>
            <a:endParaRPr lang="en-US" dirty="0"/>
          </a:p>
          <a:p>
            <a:endParaRPr lang="en-US" dirty="0"/>
          </a:p>
        </p:txBody>
      </p:sp>
      <p:pic>
        <p:nvPicPr>
          <p:cNvPr id="3" name="Picture 2"/>
          <p:cNvPicPr>
            <a:picLocks noChangeAspect="1"/>
          </p:cNvPicPr>
          <p:nvPr/>
        </p:nvPicPr>
        <p:blipFill>
          <a:blip r:embed="rId4"/>
          <a:stretch>
            <a:fillRect/>
          </a:stretch>
        </p:blipFill>
        <p:spPr>
          <a:xfrm>
            <a:off x="476708" y="1833293"/>
            <a:ext cx="10035257" cy="4502661"/>
          </a:xfrm>
          <a:prstGeom prst="rect">
            <a:avLst/>
          </a:prstGeom>
          <a:ln w="28575">
            <a:solidFill>
              <a:schemeClr val="bg1"/>
            </a:solidFill>
          </a:ln>
        </p:spPr>
      </p:pic>
      <p:sp>
        <p:nvSpPr>
          <p:cNvPr id="10" name="TextBox 9"/>
          <p:cNvSpPr txBox="1"/>
          <p:nvPr/>
        </p:nvSpPr>
        <p:spPr>
          <a:xfrm>
            <a:off x="1243060" y="1339169"/>
            <a:ext cx="1629636" cy="369332"/>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Actions</a:t>
            </a:r>
          </a:p>
        </p:txBody>
      </p:sp>
      <p:sp>
        <p:nvSpPr>
          <p:cNvPr id="11" name="TextBox 10"/>
          <p:cNvSpPr txBox="1"/>
          <p:nvPr/>
        </p:nvSpPr>
        <p:spPr>
          <a:xfrm>
            <a:off x="3737180" y="1262202"/>
            <a:ext cx="3192713" cy="369332"/>
          </a:xfrm>
          <a:prstGeom prst="rect">
            <a:avLst/>
          </a:prstGeom>
          <a:noFill/>
        </p:spPr>
        <p:txBody>
          <a:bodyPr wrap="square" rtlCol="0">
            <a:spAutoFit/>
          </a:bodyPr>
          <a:lstStyle/>
          <a:p>
            <a:r>
              <a:rPr lang="en-US" dirty="0">
                <a:solidFill>
                  <a:schemeClr val="bg1"/>
                </a:solidFill>
              </a:rPr>
              <a:t>Hover over Compensation</a:t>
            </a:r>
          </a:p>
        </p:txBody>
      </p:sp>
      <p:sp>
        <p:nvSpPr>
          <p:cNvPr id="12" name="TextBox 11"/>
          <p:cNvSpPr txBox="1"/>
          <p:nvPr/>
        </p:nvSpPr>
        <p:spPr>
          <a:xfrm>
            <a:off x="6987810" y="1276993"/>
            <a:ext cx="4145733" cy="369332"/>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Request One-Time Payment</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3" name="Straight Arrow Connector 12"/>
          <p:cNvCxnSpPr>
            <a:cxnSpLocks/>
            <a:stCxn id="10" idx="3"/>
          </p:cNvCxnSpPr>
          <p:nvPr/>
        </p:nvCxnSpPr>
        <p:spPr>
          <a:xfrm>
            <a:off x="2872696" y="1523835"/>
            <a:ext cx="636623" cy="560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4637904" y="1676490"/>
            <a:ext cx="41188" cy="1750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7315318" y="1617827"/>
            <a:ext cx="1103752" cy="200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992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715784" y="4823268"/>
            <a:ext cx="307362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Enter the effective date</a:t>
            </a:r>
          </a:p>
        </p:txBody>
      </p:sp>
      <p:sp>
        <p:nvSpPr>
          <p:cNvPr id="9" name="TextBox 8"/>
          <p:cNvSpPr txBox="1"/>
          <p:nvPr/>
        </p:nvSpPr>
        <p:spPr>
          <a:xfrm>
            <a:off x="97564" y="169596"/>
            <a:ext cx="853087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Payments…Request One-Time Payment cont.</a:t>
            </a:r>
            <a:endParaRPr lang="en-US" dirty="0"/>
          </a:p>
        </p:txBody>
      </p:sp>
      <p:pic>
        <p:nvPicPr>
          <p:cNvPr id="2" name="Picture 1"/>
          <p:cNvPicPr>
            <a:picLocks noChangeAspect="1"/>
          </p:cNvPicPr>
          <p:nvPr/>
        </p:nvPicPr>
        <p:blipFill>
          <a:blip r:embed="rId4"/>
          <a:stretch>
            <a:fillRect/>
          </a:stretch>
        </p:blipFill>
        <p:spPr>
          <a:xfrm>
            <a:off x="408718" y="1409470"/>
            <a:ext cx="11255364" cy="2989532"/>
          </a:xfrm>
          <a:prstGeom prst="rect">
            <a:avLst/>
          </a:prstGeom>
          <a:ln w="28575">
            <a:solidFill>
              <a:schemeClr val="bg1"/>
            </a:solidFill>
          </a:ln>
        </p:spPr>
      </p:pic>
      <p:sp>
        <p:nvSpPr>
          <p:cNvPr id="7" name="TextBox 6"/>
          <p:cNvSpPr txBox="1"/>
          <p:nvPr/>
        </p:nvSpPr>
        <p:spPr>
          <a:xfrm>
            <a:off x="4132339" y="4823268"/>
            <a:ext cx="26751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Select the employee</a:t>
            </a:r>
          </a:p>
        </p:txBody>
      </p:sp>
      <p:cxnSp>
        <p:nvCxnSpPr>
          <p:cNvPr id="10" name="Straight Arrow Connector 9"/>
          <p:cNvCxnSpPr>
            <a:cxnSpLocks/>
          </p:cNvCxnSpPr>
          <p:nvPr/>
        </p:nvCxnSpPr>
        <p:spPr>
          <a:xfrm flipH="1" flipV="1">
            <a:off x="3789405" y="3929449"/>
            <a:ext cx="1318055" cy="988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1696995" y="3571435"/>
            <a:ext cx="12357" cy="1251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0789" y="2108886"/>
            <a:ext cx="11013293" cy="98030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79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244720" y="2270960"/>
            <a:ext cx="2675107"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Effective Date defaults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Select Reason for the one-time payment</a:t>
            </a:r>
          </a:p>
          <a:p>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7564" y="169596"/>
            <a:ext cx="8530870"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Summary</a:t>
            </a:r>
          </a:p>
          <a:p>
            <a:endParaRPr lang="en-US" dirty="0"/>
          </a:p>
          <a:p>
            <a:endParaRPr lang="en-US" dirty="0"/>
          </a:p>
        </p:txBody>
      </p:sp>
      <p:pic>
        <p:nvPicPr>
          <p:cNvPr id="3" name="Picture 2"/>
          <p:cNvPicPr>
            <a:picLocks noChangeAspect="1"/>
          </p:cNvPicPr>
          <p:nvPr/>
        </p:nvPicPr>
        <p:blipFill>
          <a:blip r:embed="rId4"/>
          <a:stretch>
            <a:fillRect/>
          </a:stretch>
        </p:blipFill>
        <p:spPr>
          <a:xfrm>
            <a:off x="2622139" y="1441483"/>
            <a:ext cx="7783654" cy="4341480"/>
          </a:xfrm>
          <a:prstGeom prst="rect">
            <a:avLst/>
          </a:prstGeom>
          <a:ln w="28575">
            <a:solidFill>
              <a:srgbClr val="002060"/>
            </a:solidFill>
          </a:ln>
        </p:spPr>
      </p:pic>
      <p:sp>
        <p:nvSpPr>
          <p:cNvPr id="10" name="TextBox 9"/>
          <p:cNvSpPr txBox="1"/>
          <p:nvPr/>
        </p:nvSpPr>
        <p:spPr>
          <a:xfrm>
            <a:off x="10490201" y="2827393"/>
            <a:ext cx="1425979" cy="1569660"/>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Click to save updates</a:t>
            </a:r>
          </a:p>
        </p:txBody>
      </p:sp>
      <p:cxnSp>
        <p:nvCxnSpPr>
          <p:cNvPr id="11" name="Straight Arrow Connector 10"/>
          <p:cNvCxnSpPr>
            <a:cxnSpLocks/>
          </p:cNvCxnSpPr>
          <p:nvPr/>
        </p:nvCxnSpPr>
        <p:spPr>
          <a:xfrm>
            <a:off x="1447800" y="2925135"/>
            <a:ext cx="11743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938867" y="4834467"/>
            <a:ext cx="897466" cy="8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10301857" y="2994205"/>
            <a:ext cx="483693" cy="290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sp>
        <p:nvSpPr>
          <p:cNvPr id="6" name="TextBox 5"/>
          <p:cNvSpPr txBox="1"/>
          <p:nvPr/>
        </p:nvSpPr>
        <p:spPr>
          <a:xfrm>
            <a:off x="167322" y="1078692"/>
            <a:ext cx="6359015" cy="747897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Become familiar with how one-time payments and compensation changes are processed and executed in Workday.</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Review the requirements for salary, hourly, incentive rate, and daily rate adjustments.</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9979" y="126310"/>
            <a:ext cx="724474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Objectives: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337" y="1595434"/>
            <a:ext cx="5034315" cy="3356210"/>
          </a:xfrm>
          <a:prstGeom prst="rect">
            <a:avLst/>
          </a:prstGeom>
          <a:ln w="38100">
            <a:solidFill>
              <a:schemeClr val="bg1"/>
            </a:solidFill>
          </a:ln>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Tree>
    <p:extLst>
      <p:ext uri="{BB962C8B-B14F-4D97-AF65-F5344CB8AC3E}">
        <p14:creationId xmlns:p14="http://schemas.microsoft.com/office/powerpoint/2010/main" val="293204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Details </a:t>
            </a:r>
          </a:p>
          <a:p>
            <a:endParaRPr lang="en-US" dirty="0"/>
          </a:p>
          <a:p>
            <a:endParaRPr lang="en-US" dirty="0"/>
          </a:p>
        </p:txBody>
      </p:sp>
      <p:pic>
        <p:nvPicPr>
          <p:cNvPr id="10" name="Picture 9"/>
          <p:cNvPicPr/>
          <p:nvPr/>
        </p:nvPicPr>
        <p:blipFill>
          <a:blip r:embed="rId4"/>
          <a:stretch>
            <a:fillRect/>
          </a:stretch>
        </p:blipFill>
        <p:spPr>
          <a:xfrm>
            <a:off x="3287114" y="985204"/>
            <a:ext cx="6415685" cy="4970355"/>
          </a:xfrm>
          <a:prstGeom prst="rect">
            <a:avLst/>
          </a:prstGeom>
          <a:ln w="28575">
            <a:solidFill>
              <a:schemeClr val="bg1"/>
            </a:solidFill>
          </a:ln>
        </p:spPr>
      </p:pic>
      <p:sp>
        <p:nvSpPr>
          <p:cNvPr id="11" name="TextBox 10"/>
          <p:cNvSpPr txBox="1"/>
          <p:nvPr/>
        </p:nvSpPr>
        <p:spPr>
          <a:xfrm>
            <a:off x="534376" y="3780715"/>
            <a:ext cx="267510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Click </a:t>
            </a:r>
            <a:r>
              <a:rPr lang="en-US" sz="2400" b="1" dirty="0">
                <a:latin typeface="Times New Roman" panose="02020603050405020304" pitchFamily="18" charset="0"/>
                <a:cs typeface="Times New Roman" panose="02020603050405020304" pitchFamily="18" charset="0"/>
              </a:rPr>
              <a:t>Add </a:t>
            </a:r>
            <a:r>
              <a:rPr lang="en-US" sz="2400" dirty="0">
                <a:latin typeface="Times New Roman" panose="02020603050405020304" pitchFamily="18" charset="0"/>
                <a:cs typeface="Times New Roman" panose="02020603050405020304" pitchFamily="18" charset="0"/>
              </a:rPr>
              <a:t>to enter one-time payment details</a:t>
            </a:r>
          </a:p>
        </p:txBody>
      </p:sp>
      <p:cxnSp>
        <p:nvCxnSpPr>
          <p:cNvPr id="12" name="Straight Arrow Connector 11"/>
          <p:cNvCxnSpPr>
            <a:cxnSpLocks/>
          </p:cNvCxnSpPr>
          <p:nvPr/>
        </p:nvCxnSpPr>
        <p:spPr>
          <a:xfrm>
            <a:off x="1693333" y="4783667"/>
            <a:ext cx="1615816" cy="725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9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973419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Details cont.</a:t>
            </a:r>
            <a:endParaRPr lang="en-US" dirty="0"/>
          </a:p>
        </p:txBody>
      </p:sp>
      <p:sp>
        <p:nvSpPr>
          <p:cNvPr id="11" name="TextBox 10"/>
          <p:cNvSpPr txBox="1"/>
          <p:nvPr/>
        </p:nvSpPr>
        <p:spPr>
          <a:xfrm>
            <a:off x="97564" y="2146567"/>
            <a:ext cx="2288703" cy="646331"/>
          </a:xfrm>
          <a:prstGeom prst="rect">
            <a:avLst/>
          </a:prstGeom>
          <a:noFill/>
        </p:spPr>
        <p:txBody>
          <a:bodyPr wrap="square" rtlCol="0">
            <a:spAutoFit/>
          </a:bodyPr>
          <a:lstStyle/>
          <a:p>
            <a:r>
              <a:rPr lang="en-US" dirty="0">
                <a:solidFill>
                  <a:schemeClr val="bg1"/>
                </a:solidFill>
              </a:rPr>
              <a:t>Choose the One-Time Payment Plan </a:t>
            </a:r>
            <a:endParaRPr lang="en-US" dirty="0">
              <a:solidFill>
                <a:schemeClr val="bg1"/>
              </a:solidFill>
            </a:endParaRPr>
          </a:p>
        </p:txBody>
      </p:sp>
      <p:sp>
        <p:nvSpPr>
          <p:cNvPr id="15" name="TextBox 14"/>
          <p:cNvSpPr txBox="1"/>
          <p:nvPr/>
        </p:nvSpPr>
        <p:spPr>
          <a:xfrm>
            <a:off x="97564" y="2905240"/>
            <a:ext cx="2985110" cy="923330"/>
          </a:xfrm>
          <a:prstGeom prst="rect">
            <a:avLst/>
          </a:prstGeom>
          <a:noFill/>
        </p:spPr>
        <p:txBody>
          <a:bodyPr wrap="square" rtlCol="0">
            <a:spAutoFit/>
          </a:bodyPr>
          <a:lstStyle/>
          <a:p>
            <a:r>
              <a:rPr lang="en-US" dirty="0">
                <a:solidFill>
                  <a:schemeClr val="bg1"/>
                </a:solidFill>
              </a:rPr>
              <a:t>The Scheduled Payment Date is the same as the Effective Date</a:t>
            </a:r>
            <a:endParaRPr lang="en-US" dirty="0">
              <a:solidFill>
                <a:schemeClr val="bg1"/>
              </a:solidFill>
            </a:endParaRPr>
          </a:p>
        </p:txBody>
      </p:sp>
      <p:sp>
        <p:nvSpPr>
          <p:cNvPr id="17" name="TextBox 16"/>
          <p:cNvSpPr txBox="1"/>
          <p:nvPr/>
        </p:nvSpPr>
        <p:spPr>
          <a:xfrm>
            <a:off x="66861" y="5141493"/>
            <a:ext cx="2988521" cy="646331"/>
          </a:xfrm>
          <a:prstGeom prst="rect">
            <a:avLst/>
          </a:prstGeom>
          <a:noFill/>
        </p:spPr>
        <p:txBody>
          <a:bodyPr wrap="square" rtlCol="0">
            <a:spAutoFit/>
          </a:bodyPr>
          <a:lstStyle/>
          <a:p>
            <a:r>
              <a:rPr lang="en-US" dirty="0">
                <a:solidFill>
                  <a:schemeClr val="bg1"/>
                </a:solidFill>
              </a:rPr>
              <a:t>Enter the amount of the one-time payment</a:t>
            </a:r>
            <a:endParaRPr lang="en-US" dirty="0">
              <a:solidFill>
                <a:schemeClr val="bg1"/>
              </a:solidFill>
            </a:endParaRPr>
          </a:p>
        </p:txBody>
      </p:sp>
      <p:pic>
        <p:nvPicPr>
          <p:cNvPr id="2" name="Picture 1"/>
          <p:cNvPicPr>
            <a:picLocks noChangeAspect="1"/>
          </p:cNvPicPr>
          <p:nvPr/>
        </p:nvPicPr>
        <p:blipFill>
          <a:blip r:embed="rId4"/>
          <a:stretch>
            <a:fillRect/>
          </a:stretch>
        </p:blipFill>
        <p:spPr>
          <a:xfrm>
            <a:off x="3394771" y="822278"/>
            <a:ext cx="5905748" cy="5661644"/>
          </a:xfrm>
          <a:prstGeom prst="rect">
            <a:avLst/>
          </a:prstGeom>
          <a:ln w="28575">
            <a:solidFill>
              <a:srgbClr val="002060"/>
            </a:solidFill>
          </a:ln>
        </p:spPr>
      </p:pic>
      <p:cxnSp>
        <p:nvCxnSpPr>
          <p:cNvPr id="12" name="Straight Arrow Connector 11"/>
          <p:cNvCxnSpPr>
            <a:cxnSpLocks/>
          </p:cNvCxnSpPr>
          <p:nvPr/>
        </p:nvCxnSpPr>
        <p:spPr>
          <a:xfrm flipV="1">
            <a:off x="2386267" y="2590126"/>
            <a:ext cx="1148639" cy="12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844355" y="3232915"/>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790806" y="5543633"/>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861" y="3884867"/>
            <a:ext cx="2580420" cy="1200329"/>
          </a:xfrm>
          <a:prstGeom prst="rect">
            <a:avLst/>
          </a:prstGeom>
          <a:noFill/>
        </p:spPr>
        <p:txBody>
          <a:bodyPr wrap="square" rtlCol="0">
            <a:spAutoFit/>
          </a:bodyPr>
          <a:lstStyle/>
          <a:p>
            <a:r>
              <a:rPr lang="en-US" dirty="0">
                <a:solidFill>
                  <a:schemeClr val="bg1"/>
                </a:solidFill>
              </a:rPr>
              <a:t>Enter the coverage period for which the one-time payment is awarded</a:t>
            </a:r>
            <a:endParaRPr lang="en-US" dirty="0">
              <a:solidFill>
                <a:schemeClr val="bg1"/>
              </a:solidFill>
            </a:endParaRPr>
          </a:p>
        </p:txBody>
      </p:sp>
      <p:cxnSp>
        <p:nvCxnSpPr>
          <p:cNvPr id="14" name="Straight Arrow Connector 13"/>
          <p:cNvCxnSpPr>
            <a:cxnSpLocks/>
          </p:cNvCxnSpPr>
          <p:nvPr/>
        </p:nvCxnSpPr>
        <p:spPr>
          <a:xfrm>
            <a:off x="2462038" y="4428118"/>
            <a:ext cx="1072868" cy="17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3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244537" y="2166774"/>
            <a:ext cx="2861128" cy="1754326"/>
          </a:xfrm>
          <a:prstGeom prst="rect">
            <a:avLst/>
          </a:prstGeom>
          <a:noFill/>
        </p:spPr>
        <p:txBody>
          <a:bodyPr wrap="square" rtlCol="0">
            <a:spAutoFit/>
          </a:bodyPr>
          <a:lstStyle/>
          <a:p>
            <a:r>
              <a:rPr lang="en-US" dirty="0"/>
              <a:t>When entering a one-time FLSA payment,  the coverage dates can span a pay period, an entire month, quarter or a year.</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7564" y="169596"/>
            <a:ext cx="973419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Payments…Coverage Dates for FLSA Qualifying Bonuses</a:t>
            </a:r>
            <a:endParaRPr lang="en-US" dirty="0"/>
          </a:p>
        </p:txBody>
      </p:sp>
      <p:pic>
        <p:nvPicPr>
          <p:cNvPr id="10" name="Picture 9"/>
          <p:cNvPicPr/>
          <p:nvPr/>
        </p:nvPicPr>
        <p:blipFill>
          <a:blip r:embed="rId4" cstate="print"/>
          <a:stretch>
            <a:fillRect/>
          </a:stretch>
        </p:blipFill>
        <p:spPr>
          <a:xfrm>
            <a:off x="3405601" y="1673957"/>
            <a:ext cx="4214397" cy="2960565"/>
          </a:xfrm>
          <a:prstGeom prst="rect">
            <a:avLst/>
          </a:prstGeom>
          <a:ln w="28575">
            <a:solidFill>
              <a:schemeClr val="bg1"/>
            </a:solidFill>
          </a:ln>
        </p:spPr>
      </p:pic>
    </p:spTree>
    <p:extLst>
      <p:ext uri="{BB962C8B-B14F-4D97-AF65-F5344CB8AC3E}">
        <p14:creationId xmlns:p14="http://schemas.microsoft.com/office/powerpoint/2010/main" val="861941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973419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Payments…One-Time Payment Details cont.</a:t>
            </a:r>
            <a:endParaRPr lang="en-US" dirty="0"/>
          </a:p>
        </p:txBody>
      </p:sp>
      <p:pic>
        <p:nvPicPr>
          <p:cNvPr id="3" name="Picture 2"/>
          <p:cNvPicPr>
            <a:picLocks noChangeAspect="1"/>
          </p:cNvPicPr>
          <p:nvPr/>
        </p:nvPicPr>
        <p:blipFill>
          <a:blip r:embed="rId4"/>
          <a:stretch>
            <a:fillRect/>
          </a:stretch>
        </p:blipFill>
        <p:spPr>
          <a:xfrm>
            <a:off x="2379462" y="754371"/>
            <a:ext cx="8256857" cy="5800568"/>
          </a:xfrm>
          <a:prstGeom prst="rect">
            <a:avLst/>
          </a:prstGeom>
        </p:spPr>
      </p:pic>
      <p:sp>
        <p:nvSpPr>
          <p:cNvPr id="5" name="TextBox 4"/>
          <p:cNvSpPr txBox="1"/>
          <p:nvPr/>
        </p:nvSpPr>
        <p:spPr>
          <a:xfrm>
            <a:off x="2592320" y="898981"/>
            <a:ext cx="3314209" cy="1200329"/>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Add any relevant information regarding the one-time payment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72570" y="3045120"/>
            <a:ext cx="4111971"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Add any general information in the comments section</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40627" y="4460892"/>
            <a:ext cx="411197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Attach any relevant files</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785678" y="5499037"/>
            <a:ext cx="1927635"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Click </a:t>
            </a:r>
            <a:r>
              <a:rPr lang="en-US" sz="2400" b="1" dirty="0">
                <a:solidFill>
                  <a:schemeClr val="bg1"/>
                </a:solidFill>
                <a:latin typeface="Times New Roman" panose="02020603050405020304" pitchFamily="18" charset="0"/>
                <a:cs typeface="Times New Roman" panose="02020603050405020304" pitchFamily="18" charset="0"/>
              </a:rPr>
              <a:t>Submit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188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4" name="TextBox 13"/>
          <p:cNvSpPr txBox="1"/>
          <p:nvPr/>
        </p:nvSpPr>
        <p:spPr>
          <a:xfrm>
            <a:off x="57150" y="102444"/>
            <a:ext cx="8878824"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Demonstrations</a:t>
            </a:r>
            <a:endParaRPr lang="en-US" u="sng" dirty="0"/>
          </a:p>
        </p:txBody>
      </p:sp>
      <p:pic>
        <p:nvPicPr>
          <p:cNvPr id="7" name="Picture 6"/>
          <p:cNvPicPr>
            <a:picLocks noChangeAspect="1"/>
          </p:cNvPicPr>
          <p:nvPr/>
        </p:nvPicPr>
        <p:blipFill>
          <a:blip r:embed="rId3"/>
          <a:stretch>
            <a:fillRect/>
          </a:stretch>
        </p:blipFill>
        <p:spPr>
          <a:xfrm>
            <a:off x="276482" y="1403057"/>
            <a:ext cx="11397568" cy="4365026"/>
          </a:xfrm>
          <a:prstGeom prst="rect">
            <a:avLst/>
          </a:prstGeom>
        </p:spPr>
      </p:pic>
    </p:spTree>
    <p:extLst>
      <p:ext uri="{BB962C8B-B14F-4D97-AF65-F5344CB8AC3E}">
        <p14:creationId xmlns:p14="http://schemas.microsoft.com/office/powerpoint/2010/main" val="3025525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2" name="TextBox 11"/>
          <p:cNvSpPr txBox="1"/>
          <p:nvPr/>
        </p:nvSpPr>
        <p:spPr>
          <a:xfrm>
            <a:off x="79979" y="1004591"/>
            <a:ext cx="6131351" cy="1569660"/>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Job Aids Currently Available in the Learning Worklet: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Request Compensation Change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One-Time Payment Job Aid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912" y="1485229"/>
            <a:ext cx="4862261" cy="3788512"/>
          </a:xfrm>
          <a:prstGeom prst="rect">
            <a:avLst/>
          </a:prstGeom>
          <a:ln w="28575">
            <a:solidFill>
              <a:schemeClr val="tx1"/>
            </a:solidFill>
          </a:ln>
        </p:spPr>
      </p:pic>
      <p:sp>
        <p:nvSpPr>
          <p:cNvPr id="14" name="TextBox 13"/>
          <p:cNvSpPr txBox="1"/>
          <p:nvPr/>
        </p:nvSpPr>
        <p:spPr>
          <a:xfrm>
            <a:off x="57150" y="102444"/>
            <a:ext cx="8878824"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Resources</a:t>
            </a:r>
            <a:endParaRPr lang="en-US" u="sng" dirty="0"/>
          </a:p>
        </p:txBody>
      </p:sp>
    </p:spTree>
    <p:extLst>
      <p:ext uri="{BB962C8B-B14F-4D97-AF65-F5344CB8AC3E}">
        <p14:creationId xmlns:p14="http://schemas.microsoft.com/office/powerpoint/2010/main" val="335565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1398271" y="1821189"/>
            <a:ext cx="7654289" cy="1107996"/>
          </a:xfrm>
          <a:prstGeom prst="rect">
            <a:avLst/>
          </a:prstGeom>
          <a:noFill/>
        </p:spPr>
        <p:txBody>
          <a:bodyPr wrap="square" rtlCol="0">
            <a:spAutoFit/>
          </a:bodyPr>
          <a:lstStyle/>
          <a:p>
            <a:pPr algn="ctr"/>
            <a:r>
              <a:rPr lang="en-US" sz="4800" u="sng" dirty="0">
                <a:latin typeface="Times New Roman" panose="02020603050405020304" pitchFamily="18" charset="0"/>
                <a:cs typeface="Times New Roman" panose="02020603050405020304" pitchFamily="18" charset="0"/>
              </a:rPr>
              <a:t>THANK YOU!!</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9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100" y="1097568"/>
            <a:ext cx="5118600" cy="5118600"/>
          </a:xfrm>
          <a:prstGeom prst="rect">
            <a:avLst/>
          </a:prstGeom>
        </p:spPr>
      </p:pic>
      <p:sp>
        <p:nvSpPr>
          <p:cNvPr id="12" name="TextBox 11"/>
          <p:cNvSpPr txBox="1"/>
          <p:nvPr/>
        </p:nvSpPr>
        <p:spPr>
          <a:xfrm>
            <a:off x="57150" y="102444"/>
            <a:ext cx="887882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Questions ??? – Chat Box</a:t>
            </a:r>
            <a:endParaRPr lang="en-US" dirty="0"/>
          </a:p>
        </p:txBody>
      </p:sp>
      <p:sp>
        <p:nvSpPr>
          <p:cNvPr id="6" name="TextBox 5"/>
          <p:cNvSpPr txBox="1"/>
          <p:nvPr/>
        </p:nvSpPr>
        <p:spPr>
          <a:xfrm>
            <a:off x="489151" y="1533277"/>
            <a:ext cx="2808525"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Please post your questions in the chat box which will be monitored and answered in flight.</a:t>
            </a:r>
          </a:p>
        </p:txBody>
      </p:sp>
    </p:spTree>
    <p:extLst>
      <p:ext uri="{BB962C8B-B14F-4D97-AF65-F5344CB8AC3E}">
        <p14:creationId xmlns:p14="http://schemas.microsoft.com/office/powerpoint/2010/main" val="4174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Mass Increases and Bonuses </a:t>
            </a:r>
            <a:endParaRPr lang="en-US" dirty="0"/>
          </a:p>
        </p:txBody>
      </p:sp>
      <p:sp>
        <p:nvSpPr>
          <p:cNvPr id="6" name="TextBox 5"/>
          <p:cNvSpPr txBox="1"/>
          <p:nvPr/>
        </p:nvSpPr>
        <p:spPr>
          <a:xfrm>
            <a:off x="248470" y="1396953"/>
            <a:ext cx="4259196" cy="923330"/>
          </a:xfrm>
          <a:prstGeom prst="rect">
            <a:avLst/>
          </a:prstGeom>
          <a:noFill/>
        </p:spPr>
        <p:txBody>
          <a:bodyPr wrap="square" rtlCol="0">
            <a:spAutoFit/>
          </a:bodyPr>
          <a:lstStyle/>
          <a:p>
            <a:r>
              <a:rPr lang="en-US" dirty="0"/>
              <a:t>Increases and bonuses for 15 or more employees should be entered into the Comp Request Tool</a:t>
            </a:r>
          </a:p>
        </p:txBody>
      </p:sp>
      <p:sp>
        <p:nvSpPr>
          <p:cNvPr id="11" name="TextBox 10"/>
          <p:cNvSpPr txBox="1"/>
          <p:nvPr/>
        </p:nvSpPr>
        <p:spPr>
          <a:xfrm>
            <a:off x="248470" y="2878288"/>
            <a:ext cx="4265865" cy="923330"/>
          </a:xfrm>
          <a:prstGeom prst="rect">
            <a:avLst/>
          </a:prstGeom>
          <a:noFill/>
        </p:spPr>
        <p:txBody>
          <a:bodyPr wrap="square" rtlCol="0">
            <a:spAutoFit/>
          </a:bodyPr>
          <a:lstStyle/>
          <a:p>
            <a:r>
              <a:rPr lang="en-US" dirty="0"/>
              <a:t>Gift cards should only be submitted through the Comp Request Tool as well</a:t>
            </a:r>
          </a:p>
        </p:txBody>
      </p:sp>
      <p:pic>
        <p:nvPicPr>
          <p:cNvPr id="4" name="Picture 3"/>
          <p:cNvPicPr>
            <a:picLocks noChangeAspect="1"/>
          </p:cNvPicPr>
          <p:nvPr/>
        </p:nvPicPr>
        <p:blipFill>
          <a:blip r:embed="rId4"/>
          <a:stretch>
            <a:fillRect/>
          </a:stretch>
        </p:blipFill>
        <p:spPr>
          <a:xfrm>
            <a:off x="4624845" y="1199485"/>
            <a:ext cx="6754619" cy="4959259"/>
          </a:xfrm>
          <a:prstGeom prst="rect">
            <a:avLst/>
          </a:prstGeom>
          <a:ln w="28575">
            <a:solidFill>
              <a:srgbClr val="002060"/>
            </a:solidFill>
          </a:ln>
        </p:spPr>
      </p:pic>
    </p:spTree>
    <p:extLst>
      <p:ext uri="{BB962C8B-B14F-4D97-AF65-F5344CB8AC3E}">
        <p14:creationId xmlns:p14="http://schemas.microsoft.com/office/powerpoint/2010/main" val="242225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a:t>
            </a:r>
            <a:endParaRPr lang="en-US" dirty="0"/>
          </a:p>
        </p:txBody>
      </p:sp>
      <p:sp>
        <p:nvSpPr>
          <p:cNvPr id="6" name="TextBox 5"/>
          <p:cNvSpPr txBox="1"/>
          <p:nvPr/>
        </p:nvSpPr>
        <p:spPr>
          <a:xfrm>
            <a:off x="97564" y="1360525"/>
            <a:ext cx="343206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Compensation changes occur when an edit is made to an employee’s salary, hourly, incentive, or daily rate.</a:t>
            </a:r>
          </a:p>
        </p:txBody>
      </p:sp>
      <p:pic>
        <p:nvPicPr>
          <p:cNvPr id="3" name="Picture 2"/>
          <p:cNvPicPr>
            <a:picLocks noChangeAspect="1"/>
          </p:cNvPicPr>
          <p:nvPr/>
        </p:nvPicPr>
        <p:blipFill>
          <a:blip r:embed="rId3"/>
          <a:stretch>
            <a:fillRect/>
          </a:stretch>
        </p:blipFill>
        <p:spPr>
          <a:xfrm>
            <a:off x="4042781" y="985204"/>
            <a:ext cx="6345668" cy="5074569"/>
          </a:xfrm>
          <a:prstGeom prst="rect">
            <a:avLst/>
          </a:prstGeom>
          <a:ln w="28575">
            <a:solidFill>
              <a:schemeClr val="bg1"/>
            </a:solidFill>
          </a:ln>
        </p:spPr>
      </p:pic>
    </p:spTree>
    <p:extLst>
      <p:ext uri="{BB962C8B-B14F-4D97-AF65-F5344CB8AC3E}">
        <p14:creationId xmlns:p14="http://schemas.microsoft.com/office/powerpoint/2010/main" val="18920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a:t>
            </a:r>
            <a:endParaRPr lang="en-US" dirty="0"/>
          </a:p>
        </p:txBody>
      </p:sp>
      <p:sp>
        <p:nvSpPr>
          <p:cNvPr id="6" name="TextBox 5"/>
          <p:cNvSpPr txBox="1"/>
          <p:nvPr/>
        </p:nvSpPr>
        <p:spPr>
          <a:xfrm>
            <a:off x="1754426" y="1214826"/>
            <a:ext cx="1629636" cy="369332"/>
          </a:xfrm>
          <a:prstGeom prst="rect">
            <a:avLst/>
          </a:prstGeom>
          <a:noFill/>
        </p:spPr>
        <p:txBody>
          <a:bodyPr wrap="square" rtlCol="0">
            <a:spAutoFit/>
          </a:bodyPr>
          <a:lstStyle/>
          <a:p>
            <a:r>
              <a:rPr lang="en-US" dirty="0"/>
              <a:t>Click </a:t>
            </a:r>
            <a:r>
              <a:rPr lang="en-US" b="1" dirty="0"/>
              <a:t>Actions</a:t>
            </a:r>
          </a:p>
        </p:txBody>
      </p:sp>
      <p:pic>
        <p:nvPicPr>
          <p:cNvPr id="10" name="Picture 9"/>
          <p:cNvPicPr/>
          <p:nvPr/>
        </p:nvPicPr>
        <p:blipFill>
          <a:blip r:embed="rId4" cstate="print"/>
          <a:stretch>
            <a:fillRect/>
          </a:stretch>
        </p:blipFill>
        <p:spPr>
          <a:xfrm>
            <a:off x="3869458" y="1074278"/>
            <a:ext cx="7350992" cy="5276294"/>
          </a:xfrm>
          <a:prstGeom prst="rect">
            <a:avLst/>
          </a:prstGeom>
          <a:ln w="38100">
            <a:solidFill>
              <a:schemeClr val="bg1"/>
            </a:solidFill>
          </a:ln>
        </p:spPr>
      </p:pic>
      <p:sp>
        <p:nvSpPr>
          <p:cNvPr id="11" name="TextBox 10"/>
          <p:cNvSpPr txBox="1"/>
          <p:nvPr/>
        </p:nvSpPr>
        <p:spPr>
          <a:xfrm>
            <a:off x="434047" y="2044613"/>
            <a:ext cx="3192713" cy="369332"/>
          </a:xfrm>
          <a:prstGeom prst="rect">
            <a:avLst/>
          </a:prstGeom>
          <a:noFill/>
        </p:spPr>
        <p:txBody>
          <a:bodyPr wrap="square" rtlCol="0">
            <a:spAutoFit/>
          </a:bodyPr>
          <a:lstStyle/>
          <a:p>
            <a:r>
              <a:rPr lang="en-US" dirty="0"/>
              <a:t>Hover over Compensation</a:t>
            </a:r>
          </a:p>
        </p:txBody>
      </p:sp>
      <p:sp>
        <p:nvSpPr>
          <p:cNvPr id="12" name="TextBox 11"/>
          <p:cNvSpPr txBox="1"/>
          <p:nvPr/>
        </p:nvSpPr>
        <p:spPr>
          <a:xfrm>
            <a:off x="434047" y="2647539"/>
            <a:ext cx="3432060" cy="646331"/>
          </a:xfrm>
          <a:prstGeom prst="rect">
            <a:avLst/>
          </a:prstGeom>
          <a:noFill/>
        </p:spPr>
        <p:txBody>
          <a:bodyPr wrap="square" rtlCol="0">
            <a:spAutoFit/>
          </a:bodyPr>
          <a:lstStyle/>
          <a:p>
            <a:r>
              <a:rPr lang="en-US" dirty="0"/>
              <a:t>Click </a:t>
            </a:r>
            <a:r>
              <a:rPr lang="en-US" b="1" dirty="0"/>
              <a:t>Request Compensation Change</a:t>
            </a:r>
            <a:r>
              <a:rPr lang="en-US" dirty="0"/>
              <a:t>. </a:t>
            </a:r>
            <a:endParaRPr lang="en-US" sz="2800" dirty="0">
              <a:latin typeface="Times New Roman" panose="02020603050405020304" pitchFamily="18" charset="0"/>
              <a:cs typeface="Times New Roman" panose="02020603050405020304" pitchFamily="18" charset="0"/>
            </a:endParaRPr>
          </a:p>
        </p:txBody>
      </p:sp>
      <p:cxnSp>
        <p:nvCxnSpPr>
          <p:cNvPr id="3" name="Straight Arrow Connector 2"/>
          <p:cNvCxnSpPr>
            <a:cxnSpLocks/>
            <a:stCxn id="6" idx="3"/>
          </p:cNvCxnSpPr>
          <p:nvPr/>
        </p:nvCxnSpPr>
        <p:spPr>
          <a:xfrm>
            <a:off x="3384062" y="1399492"/>
            <a:ext cx="18600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11" idx="3"/>
          </p:cNvCxnSpPr>
          <p:nvPr/>
        </p:nvCxnSpPr>
        <p:spPr>
          <a:xfrm flipV="1">
            <a:off x="3626760" y="2064955"/>
            <a:ext cx="1844009" cy="164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3782646" y="2147118"/>
            <a:ext cx="3415323" cy="6664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78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a:t>
            </a:r>
            <a:endParaRPr lang="en-US" dirty="0"/>
          </a:p>
        </p:txBody>
      </p:sp>
      <p:sp>
        <p:nvSpPr>
          <p:cNvPr id="6" name="TextBox 5"/>
          <p:cNvSpPr txBox="1"/>
          <p:nvPr/>
        </p:nvSpPr>
        <p:spPr>
          <a:xfrm>
            <a:off x="293382" y="2645032"/>
            <a:ext cx="1937182" cy="646331"/>
          </a:xfrm>
          <a:prstGeom prst="rect">
            <a:avLst/>
          </a:prstGeom>
          <a:noFill/>
        </p:spPr>
        <p:txBody>
          <a:bodyPr wrap="square" rtlCol="0">
            <a:spAutoFit/>
          </a:bodyPr>
          <a:lstStyle/>
          <a:p>
            <a:r>
              <a:rPr lang="en-US" dirty="0"/>
              <a:t>Select the effective date</a:t>
            </a:r>
          </a:p>
        </p:txBody>
      </p:sp>
      <p:pic>
        <p:nvPicPr>
          <p:cNvPr id="2" name="Picture 1"/>
          <p:cNvPicPr>
            <a:picLocks noChangeAspect="1"/>
          </p:cNvPicPr>
          <p:nvPr/>
        </p:nvPicPr>
        <p:blipFill>
          <a:blip r:embed="rId4"/>
          <a:stretch>
            <a:fillRect/>
          </a:stretch>
        </p:blipFill>
        <p:spPr>
          <a:xfrm>
            <a:off x="2446503" y="1570129"/>
            <a:ext cx="6621511" cy="3776228"/>
          </a:xfrm>
          <a:prstGeom prst="rect">
            <a:avLst/>
          </a:prstGeom>
          <a:ln w="28575">
            <a:solidFill>
              <a:schemeClr val="bg1"/>
            </a:solidFill>
          </a:ln>
        </p:spPr>
      </p:pic>
      <p:sp>
        <p:nvSpPr>
          <p:cNvPr id="11" name="TextBox 10"/>
          <p:cNvSpPr txBox="1"/>
          <p:nvPr/>
        </p:nvSpPr>
        <p:spPr>
          <a:xfrm>
            <a:off x="5885094" y="5650460"/>
            <a:ext cx="2481271" cy="369332"/>
          </a:xfrm>
          <a:prstGeom prst="rect">
            <a:avLst/>
          </a:prstGeom>
          <a:noFill/>
        </p:spPr>
        <p:txBody>
          <a:bodyPr wrap="square" rtlCol="0">
            <a:spAutoFit/>
          </a:bodyPr>
          <a:lstStyle/>
          <a:p>
            <a:r>
              <a:rPr lang="en-US" dirty="0"/>
              <a:t>Select the Employee</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0" y="4355332"/>
            <a:ext cx="2553730" cy="1200329"/>
          </a:xfrm>
          <a:prstGeom prst="rect">
            <a:avLst/>
          </a:prstGeom>
          <a:noFill/>
        </p:spPr>
        <p:txBody>
          <a:bodyPr wrap="square" rtlCol="0">
            <a:spAutoFit/>
          </a:bodyPr>
          <a:lstStyle/>
          <a:p>
            <a:r>
              <a:rPr lang="en-US" dirty="0"/>
              <a:t>Select the reason for the compensation change from the Reason field. </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9068014" y="2402189"/>
            <a:ext cx="2764182" cy="1477328"/>
          </a:xfrm>
          <a:prstGeom prst="rect">
            <a:avLst/>
          </a:prstGeom>
          <a:noFill/>
        </p:spPr>
        <p:txBody>
          <a:bodyPr wrap="square" rtlCol="0">
            <a:spAutoFit/>
          </a:bodyPr>
          <a:lstStyle/>
          <a:p>
            <a:r>
              <a:rPr lang="en-US" dirty="0"/>
              <a:t>Click the </a:t>
            </a:r>
            <a:r>
              <a:rPr lang="en-US" b="1" dirty="0"/>
              <a:t>Use Next Pay Period</a:t>
            </a:r>
            <a:r>
              <a:rPr lang="en-US" dirty="0"/>
              <a:t> checkbox so the change goes in effect on the first day of the next pay period</a:t>
            </a:r>
            <a:r>
              <a:rPr lang="en-US" dirty="0">
                <a:solidFill>
                  <a:srgbClr val="002060"/>
                </a:solidFill>
              </a:rPr>
              <a:t>. </a:t>
            </a:r>
          </a:p>
        </p:txBody>
      </p:sp>
      <p:cxnSp>
        <p:nvCxnSpPr>
          <p:cNvPr id="14" name="Straight Arrow Connector 13"/>
          <p:cNvCxnSpPr>
            <a:cxnSpLocks/>
          </p:cNvCxnSpPr>
          <p:nvPr/>
        </p:nvCxnSpPr>
        <p:spPr>
          <a:xfrm flipH="1" flipV="1">
            <a:off x="5206450" y="4955496"/>
            <a:ext cx="922501" cy="694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5099223" y="2718486"/>
            <a:ext cx="4053015" cy="741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V="1">
            <a:off x="2230564" y="4118920"/>
            <a:ext cx="2423814" cy="593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2034747" y="3072714"/>
            <a:ext cx="2619631" cy="68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0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10475186"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Compensation Changes…Salary Based Compensation Change</a:t>
            </a:r>
            <a:endParaRPr lang="en-US" dirty="0"/>
          </a:p>
        </p:txBody>
      </p:sp>
      <p:sp>
        <p:nvSpPr>
          <p:cNvPr id="6" name="TextBox 5"/>
          <p:cNvSpPr txBox="1"/>
          <p:nvPr/>
        </p:nvSpPr>
        <p:spPr>
          <a:xfrm>
            <a:off x="97564" y="2598002"/>
            <a:ext cx="3432060" cy="1200329"/>
          </a:xfrm>
          <a:prstGeom prst="rect">
            <a:avLst/>
          </a:prstGeom>
          <a:noFill/>
        </p:spPr>
        <p:txBody>
          <a:bodyPr wrap="square" rtlCol="0">
            <a:spAutoFit/>
          </a:bodyPr>
          <a:lstStyle/>
          <a:p>
            <a:r>
              <a:rPr lang="en-US" dirty="0"/>
              <a:t>Make sure the Grade Profile reflects “Salary Grade Profile” for a salaried employee </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4"/>
          <a:stretch>
            <a:fillRect/>
          </a:stretch>
        </p:blipFill>
        <p:spPr>
          <a:xfrm>
            <a:off x="3839698" y="1312900"/>
            <a:ext cx="7359748" cy="4783100"/>
          </a:xfrm>
          <a:prstGeom prst="rect">
            <a:avLst/>
          </a:prstGeom>
          <a:ln w="28575">
            <a:solidFill>
              <a:schemeClr val="bg1"/>
            </a:solidFill>
          </a:ln>
        </p:spPr>
      </p:pic>
    </p:spTree>
    <p:extLst>
      <p:ext uri="{BB962C8B-B14F-4D97-AF65-F5344CB8AC3E}">
        <p14:creationId xmlns:p14="http://schemas.microsoft.com/office/powerpoint/2010/main" val="1493806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34916</TotalTime>
  <Words>2500</Words>
  <Application>Microsoft Office PowerPoint</Application>
  <PresentationFormat>Widescreen</PresentationFormat>
  <Paragraphs>245</Paragraphs>
  <Slides>36</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Times New Roman</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Wade</dc:creator>
  <cp:lastModifiedBy>Nolan Wade</cp:lastModifiedBy>
  <cp:revision>334</cp:revision>
  <dcterms:created xsi:type="dcterms:W3CDTF">2017-02-26T15:04:09Z</dcterms:created>
  <dcterms:modified xsi:type="dcterms:W3CDTF">2017-04-06T18:54:30Z</dcterms:modified>
</cp:coreProperties>
</file>